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hYxMJ1I0a9eUb4UHqgq+C9c0Dm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427" name="Google Shape;42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slide shows an example filepath copied from the files tab</a:t>
            </a:r>
            <a:endParaRPr/>
          </a:p>
          <a:p>
            <a:pPr indent="0" lvl="0" marL="0" rtl="0" algn="l">
              <a:spcBef>
                <a:spcPts val="0"/>
              </a:spcBef>
              <a:spcAft>
                <a:spcPts val="0"/>
              </a:spcAft>
              <a:buNone/>
            </a:pPr>
            <a:r>
              <a:t/>
            </a:r>
            <a:endParaRPr/>
          </a:p>
        </p:txBody>
      </p:sp>
      <p:sp>
        <p:nvSpPr>
          <p:cNvPr id="436" name="Google Shape;43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171" name="Google Shape;17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37"/>
          <p:cNvGrpSpPr/>
          <p:nvPr/>
        </p:nvGrpSpPr>
        <p:grpSpPr>
          <a:xfrm>
            <a:off x="0" y="-8467"/>
            <a:ext cx="12192000" cy="6866467"/>
            <a:chOff x="0" y="-8467"/>
            <a:chExt cx="12192000" cy="6866467"/>
          </a:xfrm>
        </p:grpSpPr>
        <p:sp>
          <p:nvSpPr>
            <p:cNvPr id="28" name="Google Shape;28;p37"/>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9" name="Google Shape;29;p37"/>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30" name="Google Shape;30;p37"/>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31" name="Google Shape;31;p37"/>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32" name="Google Shape;32;p37"/>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p37"/>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7"/>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5" name="Google Shape;35;p37"/>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6" name="Google Shape;36;p37"/>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7" name="Google Shape;37;p37"/>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7"/>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7"/>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40" name="Google Shape;40;p3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46"/>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6"/>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7" name="Google Shape;97;p4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47"/>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7"/>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3" name="Google Shape;103;p47"/>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4" name="Google Shape;104;p4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47"/>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
        <p:nvSpPr>
          <p:cNvPr id="108" name="Google Shape;108;p47"/>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48"/>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48"/>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2" name="Google Shape;112;p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49"/>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9"/>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8" name="Google Shape;118;p49"/>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9" name="Google Shape;119;p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49"/>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
        <p:nvSpPr>
          <p:cNvPr id="123" name="Google Shape;123;p49"/>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50"/>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50"/>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7" name="Google Shape;127;p50"/>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8" name="Google Shape;128;p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5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1"/>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52"/>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2"/>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5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5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5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6" name="Google Shape;46;p3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39"/>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9"/>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2" name="Google Shape;52;p3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0"/>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8" name="Google Shape;58;p40"/>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4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1"/>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p41"/>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6" name="Google Shape;66;p41"/>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7" name="Google Shape;67;p41"/>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8" name="Google Shape;68;p4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4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4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44"/>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4"/>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3" name="Google Shape;83;p44"/>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4" name="Google Shape;84;p4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45"/>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5"/>
          <p:cNvSpPr/>
          <p:nvPr>
            <p:ph idx="2" type="pic"/>
          </p:nvPr>
        </p:nvSpPr>
        <p:spPr>
          <a:xfrm>
            <a:off x="677334" y="609600"/>
            <a:ext cx="8596668" cy="3845718"/>
          </a:xfrm>
          <a:prstGeom prst="rect">
            <a:avLst/>
          </a:prstGeom>
          <a:noFill/>
          <a:ln>
            <a:noFill/>
          </a:ln>
        </p:spPr>
      </p:sp>
      <p:sp>
        <p:nvSpPr>
          <p:cNvPr id="90" name="Google Shape;90;p45"/>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4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4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6"/>
          <p:cNvGrpSpPr/>
          <p:nvPr/>
        </p:nvGrpSpPr>
        <p:grpSpPr>
          <a:xfrm>
            <a:off x="0" y="-8467"/>
            <a:ext cx="12192000" cy="6866467"/>
            <a:chOff x="0" y="-8467"/>
            <a:chExt cx="12192000" cy="6866467"/>
          </a:xfrm>
        </p:grpSpPr>
        <p:cxnSp>
          <p:nvCxnSpPr>
            <p:cNvPr id="11" name="Google Shape;11;p36"/>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12" name="Google Shape;12;p36"/>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13" name="Google Shape;13;p3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3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36"/>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6"/>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7" name="Google Shape;17;p3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8" name="Google Shape;18;p3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36"/>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6"/>
            <p:cNvSpPr/>
            <p:nvPr/>
          </p:nvSpPr>
          <p:spPr>
            <a:xfrm>
              <a:off x="0" y="4013200"/>
              <a:ext cx="448733" cy="2844800"/>
            </a:xfrm>
            <a:prstGeom prst="triangle">
              <a:avLst>
                <a:gd fmla="val 0" name="adj"/>
              </a:avLst>
            </a:prstGeom>
            <a:solidFill>
              <a:schemeClr val="accen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3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3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3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3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hyperlink" Target="https://explodingtopics.com/blog/music-streaming-stats" TargetMode="External"/><Relationship Id="rId5" Type="http://schemas.openxmlformats.org/officeDocument/2006/relationships/image" Target="../media/image15.png"/><Relationship Id="rId6" Type="http://schemas.openxmlformats.org/officeDocument/2006/relationships/hyperlink" Target="https://dashee87.github.io/football/python/predicting-football-results-with-statistical-modell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mathworks.com/videos/introduction-to-machine-learning-part-1-machine-learning-fundamentals-1542879625034.html" TargetMode="External"/><Relationship Id="rId4" Type="http://schemas.openxmlformats.org/officeDocument/2006/relationships/image" Target="../media/image10.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drive.mathworks.com/sharing/53347f3d-9000-40d2-bed4-17be2902e89e" TargetMode="Externa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rive.mathworks.com/sharing/53347f3d-9000-40d2-bed4-17be2902e89e" TargetMode="Externa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262997" y="876482"/>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r">
              <a:spcBef>
                <a:spcPts val="0"/>
              </a:spcBef>
              <a:spcAft>
                <a:spcPts val="0"/>
              </a:spcAft>
              <a:buClr>
                <a:srgbClr val="005496"/>
              </a:buClr>
              <a:buSzPct val="100000"/>
              <a:buFont typeface="Trebuchet MS"/>
              <a:buNone/>
            </a:pPr>
            <a:r>
              <a:rPr b="1" lang="en-US" sz="6600">
                <a:solidFill>
                  <a:srgbClr val="005496"/>
                </a:solidFill>
                <a:latin typeface="Trebuchet MS"/>
                <a:ea typeface="Trebuchet MS"/>
                <a:cs typeface="Trebuchet MS"/>
                <a:sym typeface="Trebuchet MS"/>
              </a:rPr>
              <a:t>Intro to MATLAB Programming – Lesson 2</a:t>
            </a:r>
            <a:endParaRPr/>
          </a:p>
        </p:txBody>
      </p:sp>
      <p:pic>
        <p:nvPicPr>
          <p:cNvPr id="148" name="Google Shape;148;p1"/>
          <p:cNvPicPr preferRelativeResize="0"/>
          <p:nvPr/>
        </p:nvPicPr>
        <p:blipFill rotWithShape="1">
          <a:blip r:embed="rId3">
            <a:alphaModFix/>
          </a:blip>
          <a:srcRect b="0" l="0" r="0" t="0"/>
          <a:stretch/>
        </p:blipFill>
        <p:spPr>
          <a:xfrm>
            <a:off x="783693" y="4201752"/>
            <a:ext cx="5014390" cy="2219155"/>
          </a:xfrm>
          <a:prstGeom prst="rect">
            <a:avLst/>
          </a:prstGeom>
          <a:noFill/>
          <a:ln>
            <a:noFill/>
          </a:ln>
        </p:spPr>
      </p:pic>
      <p:pic>
        <p:nvPicPr>
          <p:cNvPr id="149" name="Google Shape;149;p1"/>
          <p:cNvPicPr preferRelativeResize="0"/>
          <p:nvPr/>
        </p:nvPicPr>
        <p:blipFill rotWithShape="1">
          <a:blip r:embed="rId4">
            <a:alphaModFix/>
          </a:blip>
          <a:srcRect b="0" l="0" r="0" t="0"/>
          <a:stretch/>
        </p:blipFill>
        <p:spPr>
          <a:xfrm>
            <a:off x="6276975" y="3593918"/>
            <a:ext cx="3130022" cy="31300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0"/>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235" name="Google Shape;235;p10"/>
          <p:cNvSpPr txBox="1"/>
          <p:nvPr>
            <p:ph idx="1" type="body"/>
          </p:nvPr>
        </p:nvSpPr>
        <p:spPr>
          <a:xfrm>
            <a:off x="3963459" y="1116792"/>
            <a:ext cx="5837766"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1: Multiple Outputs, Documentation, and Plots</a:t>
            </a:r>
            <a:endParaRPr sz="2800">
              <a:solidFill>
                <a:srgbClr val="FF6600"/>
              </a:solidFill>
            </a:endParaRPr>
          </a:p>
        </p:txBody>
      </p:sp>
      <p:sp>
        <p:nvSpPr>
          <p:cNvPr id="236" name="Google Shape;236;p10"/>
          <p:cNvSpPr txBox="1"/>
          <p:nvPr/>
        </p:nvSpPr>
        <p:spPr>
          <a:xfrm>
            <a:off x="514774" y="1578030"/>
            <a:ext cx="5987626" cy="23391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B050"/>
                </a:solidFill>
                <a:latin typeface="Trebuchet MS"/>
                <a:ea typeface="Trebuchet MS"/>
                <a:cs typeface="Trebuchet MS"/>
                <a:sym typeface="Trebuchet MS"/>
              </a:rPr>
              <a:t>Let’s Discuss!</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If we wanted to create plots about artists and athlete data, what data might we use?</a:t>
            </a:r>
            <a:endParaRPr/>
          </a:p>
          <a:p>
            <a:pPr indent="-228600" lvl="0" marL="342900" marR="0" rtl="0" algn="l">
              <a:spcBef>
                <a:spcPts val="0"/>
              </a:spcBef>
              <a:spcAft>
                <a:spcPts val="0"/>
              </a:spcAft>
              <a:buClr>
                <a:schemeClr val="dk1"/>
              </a:buClr>
              <a:buSzPts val="1800"/>
              <a:buFont typeface="Trebuchet MS"/>
              <a:buNone/>
            </a:pPr>
            <a:r>
              <a:t/>
            </a:r>
            <a:endParaRPr sz="18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How might plots be helpful when trying to explain the importance of our data or conclusions from our AI tool?</a:t>
            </a:r>
            <a:endParaRPr/>
          </a:p>
        </p:txBody>
      </p:sp>
      <p:pic>
        <p:nvPicPr>
          <p:cNvPr id="237" name="Google Shape;237;p10"/>
          <p:cNvPicPr preferRelativeResize="0"/>
          <p:nvPr/>
        </p:nvPicPr>
        <p:blipFill rotWithShape="1">
          <a:blip r:embed="rId3">
            <a:alphaModFix/>
          </a:blip>
          <a:srcRect b="0" l="0" r="0" t="0"/>
          <a:stretch/>
        </p:blipFill>
        <p:spPr>
          <a:xfrm>
            <a:off x="6664960" y="2001520"/>
            <a:ext cx="5267546" cy="4003335"/>
          </a:xfrm>
          <a:prstGeom prst="roundRect">
            <a:avLst>
              <a:gd fmla="val 8594" name="adj"/>
            </a:avLst>
          </a:prstGeom>
          <a:solidFill>
            <a:srgbClr val="ECECEC"/>
          </a:solidFill>
          <a:ln>
            <a:noFill/>
          </a:ln>
          <a:effectLst>
            <a:reflection blurRad="0" dir="0" dist="0" endA="300" endPos="20000" kx="0" rotWithShape="0" algn="bl" stA="52000" stPos="0" sy="-100000" ky="0"/>
          </a:effectLst>
        </p:spPr>
      </p:pic>
      <p:sp>
        <p:nvSpPr>
          <p:cNvPr id="238" name="Google Shape;238;p10"/>
          <p:cNvSpPr txBox="1"/>
          <p:nvPr/>
        </p:nvSpPr>
        <p:spPr>
          <a:xfrm>
            <a:off x="7615694" y="5995496"/>
            <a:ext cx="394970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030A0"/>
                </a:solidFill>
                <a:latin typeface="Trebuchet MS"/>
                <a:ea typeface="Trebuchet MS"/>
                <a:cs typeface="Trebuchet MS"/>
                <a:sym typeface="Trebuchet MS"/>
              </a:rPr>
              <a:t>Source: </a:t>
            </a:r>
            <a:r>
              <a:rPr lang="en-US" sz="1000" u="sng">
                <a:solidFill>
                  <a:srgbClr val="7030A0"/>
                </a:solidFill>
                <a:latin typeface="Trebuchet MS"/>
                <a:ea typeface="Trebuchet MS"/>
                <a:cs typeface="Trebuchet MS"/>
                <a:sym typeface="Trebuchet MS"/>
                <a:hlinkClick r:id="rId4">
                  <a:extLst>
                    <a:ext uri="{A12FA001-AC4F-418D-AE19-62706E023703}">
                      <ahyp:hlinkClr val="tx"/>
                    </a:ext>
                  </a:extLst>
                </a:hlinkClick>
              </a:rPr>
              <a:t>https://explodingtopics.com/blog/music-streaming-stats</a:t>
            </a:r>
            <a:r>
              <a:rPr lang="en-US" sz="1000">
                <a:solidFill>
                  <a:srgbClr val="7030A0"/>
                </a:solidFill>
                <a:latin typeface="Trebuchet MS"/>
                <a:ea typeface="Trebuchet MS"/>
                <a:cs typeface="Trebuchet MS"/>
                <a:sym typeface="Trebuchet MS"/>
              </a:rPr>
              <a:t> </a:t>
            </a:r>
            <a:endParaRPr/>
          </a:p>
        </p:txBody>
      </p:sp>
      <p:pic>
        <p:nvPicPr>
          <p:cNvPr id="239" name="Google Shape;239;p10"/>
          <p:cNvPicPr preferRelativeResize="0"/>
          <p:nvPr/>
        </p:nvPicPr>
        <p:blipFill rotWithShape="1">
          <a:blip r:embed="rId5">
            <a:alphaModFix/>
          </a:blip>
          <a:srcRect b="0" l="0" r="0" t="0"/>
          <a:stretch/>
        </p:blipFill>
        <p:spPr>
          <a:xfrm>
            <a:off x="1673086" y="3917132"/>
            <a:ext cx="4024134" cy="2735795"/>
          </a:xfrm>
          <a:prstGeom prst="roundRect">
            <a:avLst>
              <a:gd fmla="val 8594" name="adj"/>
            </a:avLst>
          </a:prstGeom>
          <a:solidFill>
            <a:srgbClr val="ECECEC"/>
          </a:solidFill>
          <a:ln>
            <a:noFill/>
          </a:ln>
        </p:spPr>
      </p:pic>
      <p:sp>
        <p:nvSpPr>
          <p:cNvPr id="240" name="Google Shape;240;p10"/>
          <p:cNvSpPr txBox="1"/>
          <p:nvPr/>
        </p:nvSpPr>
        <p:spPr>
          <a:xfrm>
            <a:off x="0" y="6248400"/>
            <a:ext cx="1510526" cy="6309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7030A0"/>
                </a:solidFill>
                <a:latin typeface="Trebuchet MS"/>
                <a:ea typeface="Trebuchet MS"/>
                <a:cs typeface="Trebuchet MS"/>
                <a:sym typeface="Trebuchet MS"/>
              </a:rPr>
              <a:t>Source: </a:t>
            </a:r>
            <a:r>
              <a:rPr lang="en-US" sz="700" u="sng">
                <a:solidFill>
                  <a:srgbClr val="7030A0"/>
                </a:solidFill>
                <a:latin typeface="Trebuchet MS"/>
                <a:ea typeface="Trebuchet MS"/>
                <a:cs typeface="Trebuchet MS"/>
                <a:sym typeface="Trebuchet MS"/>
                <a:hlinkClick r:id="rId6">
                  <a:extLst>
                    <a:ext uri="{A12FA001-AC4F-418D-AE19-62706E023703}">
                      <ahyp:hlinkClr val="tx"/>
                    </a:ext>
                  </a:extLst>
                </a:hlinkClick>
              </a:rPr>
              <a:t>https://dashee87.github.io/football/python/predicting-football-results-with-statistical-modelling/</a:t>
            </a:r>
            <a:r>
              <a:rPr lang="en-US" sz="700">
                <a:solidFill>
                  <a:srgbClr val="7030A0"/>
                </a:solidFill>
                <a:latin typeface="Trebuchet MS"/>
                <a:ea typeface="Trebuchet MS"/>
                <a:cs typeface="Trebuchet MS"/>
                <a:sym typeface="Trebuchet MS"/>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1"/>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247" name="Google Shape;247;p11"/>
          <p:cNvSpPr txBox="1"/>
          <p:nvPr>
            <p:ph idx="1" type="body"/>
          </p:nvPr>
        </p:nvSpPr>
        <p:spPr>
          <a:xfrm>
            <a:off x="6197599" y="1085334"/>
            <a:ext cx="2597785" cy="36933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2: Import Data</a:t>
            </a:r>
            <a:endParaRPr sz="2800">
              <a:solidFill>
                <a:srgbClr val="FF6600"/>
              </a:solidFill>
            </a:endParaRPr>
          </a:p>
        </p:txBody>
      </p:sp>
      <p:sp>
        <p:nvSpPr>
          <p:cNvPr id="248" name="Google Shape;248;p11"/>
          <p:cNvSpPr txBox="1"/>
          <p:nvPr/>
        </p:nvSpPr>
        <p:spPr>
          <a:xfrm>
            <a:off x="393983" y="2218343"/>
            <a:ext cx="7292412"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Let's learn how we can import real-world data to create plots in order to make some inferences and conclusions based on our data.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Make sure you have the data file </a:t>
            </a:r>
            <a:r>
              <a:rPr lang="en-US" sz="1800">
                <a:solidFill>
                  <a:srgbClr val="FF6600"/>
                </a:solidFill>
                <a:latin typeface="Trebuchet MS"/>
                <a:ea typeface="Trebuchet MS"/>
                <a:cs typeface="Trebuchet MS"/>
                <a:sym typeface="Trebuchet MS"/>
              </a:rPr>
              <a:t>'Music2018.xlsx' </a:t>
            </a:r>
            <a:r>
              <a:rPr lang="en-US" sz="1800">
                <a:solidFill>
                  <a:schemeClr val="dk1"/>
                </a:solidFill>
                <a:latin typeface="Trebuchet MS"/>
                <a:ea typeface="Trebuchet MS"/>
                <a:cs typeface="Trebuchet MS"/>
                <a:sym typeface="Trebuchet MS"/>
              </a:rPr>
              <a:t>for this section in the same folder as your live script </a:t>
            </a:r>
            <a:r>
              <a:rPr b="1" lang="en-US" sz="1800" u="sng">
                <a:solidFill>
                  <a:schemeClr val="dk1"/>
                </a:solidFill>
                <a:latin typeface="Trebuchet MS"/>
                <a:ea typeface="Trebuchet MS"/>
                <a:cs typeface="Trebuchet MS"/>
                <a:sym typeface="Trebuchet MS"/>
              </a:rPr>
              <a:t>(or if you are in the MATLAB Drive, it will be in the Data folder and you do not need to move it)</a:t>
            </a:r>
            <a:r>
              <a:rPr lang="en-US" sz="1800">
                <a:solidFill>
                  <a:schemeClr val="dk1"/>
                </a:solidFill>
                <a:latin typeface="Trebuchet MS"/>
                <a:ea typeface="Trebuchet MS"/>
                <a:cs typeface="Trebuchet MS"/>
                <a:sym typeface="Trebuchet MS"/>
              </a:rPr>
              <a:t>.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You can import data into MATLAB by using the </a:t>
            </a:r>
            <a:r>
              <a:rPr lang="en-US" sz="1800">
                <a:solidFill>
                  <a:srgbClr val="FF6600"/>
                </a:solidFill>
                <a:latin typeface="Trebuchet MS"/>
                <a:ea typeface="Trebuchet MS"/>
                <a:cs typeface="Trebuchet MS"/>
                <a:sym typeface="Trebuchet MS"/>
              </a:rPr>
              <a:t>"Import Data" </a:t>
            </a:r>
            <a:r>
              <a:rPr lang="en-US" sz="1800">
                <a:solidFill>
                  <a:schemeClr val="dk1"/>
                </a:solidFill>
                <a:latin typeface="Trebuchet MS"/>
                <a:ea typeface="Trebuchet MS"/>
                <a:cs typeface="Trebuchet MS"/>
                <a:sym typeface="Trebuchet MS"/>
              </a:rPr>
              <a:t>button under the </a:t>
            </a:r>
            <a:r>
              <a:rPr lang="en-US" sz="1800">
                <a:solidFill>
                  <a:srgbClr val="FF6600"/>
                </a:solidFill>
                <a:latin typeface="Trebuchet MS"/>
                <a:ea typeface="Trebuchet MS"/>
                <a:cs typeface="Trebuchet MS"/>
                <a:sym typeface="Trebuchet MS"/>
              </a:rPr>
              <a:t>HOME</a:t>
            </a:r>
            <a:r>
              <a:rPr lang="en-US" sz="1800">
                <a:solidFill>
                  <a:schemeClr val="dk1"/>
                </a:solidFill>
                <a:latin typeface="Trebuchet MS"/>
                <a:ea typeface="Trebuchet MS"/>
                <a:cs typeface="Trebuchet MS"/>
                <a:sym typeface="Trebuchet MS"/>
              </a:rPr>
              <a:t> tab. </a:t>
            </a:r>
            <a:endParaRPr/>
          </a:p>
        </p:txBody>
      </p:sp>
      <p:pic>
        <p:nvPicPr>
          <p:cNvPr id="249" name="Google Shape;249;p11"/>
          <p:cNvPicPr preferRelativeResize="0"/>
          <p:nvPr/>
        </p:nvPicPr>
        <p:blipFill rotWithShape="1">
          <a:blip r:embed="rId3">
            <a:alphaModFix/>
          </a:blip>
          <a:srcRect b="0" l="0" r="0" t="0"/>
          <a:stretch/>
        </p:blipFill>
        <p:spPr>
          <a:xfrm>
            <a:off x="8151812" y="2218343"/>
            <a:ext cx="3914775" cy="1171575"/>
          </a:xfrm>
          <a:prstGeom prst="rect">
            <a:avLst/>
          </a:prstGeom>
          <a:noFill/>
          <a:ln>
            <a:noFill/>
          </a:ln>
        </p:spPr>
      </p:pic>
      <p:cxnSp>
        <p:nvCxnSpPr>
          <p:cNvPr id="250" name="Google Shape;250;p11"/>
          <p:cNvCxnSpPr/>
          <p:nvPr/>
        </p:nvCxnSpPr>
        <p:spPr>
          <a:xfrm rot="10800000">
            <a:off x="9784080" y="2804131"/>
            <a:ext cx="812800" cy="0"/>
          </a:xfrm>
          <a:prstGeom prst="straightConnector1">
            <a:avLst/>
          </a:prstGeom>
          <a:noFill/>
          <a:ln cap="flat" cmpd="sng" w="38100">
            <a:solidFill>
              <a:srgbClr val="FF0000"/>
            </a:solidFill>
            <a:prstDash val="solid"/>
            <a:round/>
            <a:headEnd len="sm" w="sm" type="none"/>
            <a:tailEnd len="med" w="med" type="triangle"/>
          </a:ln>
        </p:spPr>
      </p:cxnSp>
      <p:pic>
        <p:nvPicPr>
          <p:cNvPr id="251" name="Google Shape;251;p11"/>
          <p:cNvPicPr preferRelativeResize="0"/>
          <p:nvPr/>
        </p:nvPicPr>
        <p:blipFill rotWithShape="1">
          <a:blip r:embed="rId4">
            <a:alphaModFix/>
          </a:blip>
          <a:srcRect b="0" l="0" r="0" t="0"/>
          <a:stretch/>
        </p:blipFill>
        <p:spPr>
          <a:xfrm>
            <a:off x="8707525" y="4081831"/>
            <a:ext cx="2803347" cy="14689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2"/>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258" name="Google Shape;258;p12"/>
          <p:cNvSpPr txBox="1"/>
          <p:nvPr>
            <p:ph idx="1" type="body"/>
          </p:nvPr>
        </p:nvSpPr>
        <p:spPr>
          <a:xfrm>
            <a:off x="6197599" y="1085334"/>
            <a:ext cx="2597785" cy="36933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2: Import Data</a:t>
            </a:r>
            <a:endParaRPr sz="2800">
              <a:solidFill>
                <a:srgbClr val="FF6600"/>
              </a:solidFill>
            </a:endParaRPr>
          </a:p>
        </p:txBody>
      </p:sp>
      <p:sp>
        <p:nvSpPr>
          <p:cNvPr id="259" name="Google Shape;259;p12"/>
          <p:cNvSpPr txBox="1"/>
          <p:nvPr/>
        </p:nvSpPr>
        <p:spPr>
          <a:xfrm>
            <a:off x="485423" y="1930400"/>
            <a:ext cx="5254977"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The “Import Data” button allows the user to extract data from MATLAB compatible files stored on their device.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Selecting a file opens a window like the one shown below. In this window, the user can adjust the range of the data extracted and change the data output type.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To import the selected data the user can use the “Import Selection” button.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The imported data is stored in a variable that appears in the workspace. Once the variable is in the workspace the user can access the data to use in the code.</a:t>
            </a:r>
            <a:endParaRPr/>
          </a:p>
        </p:txBody>
      </p:sp>
      <p:pic>
        <p:nvPicPr>
          <p:cNvPr id="260" name="Google Shape;260;p12"/>
          <p:cNvPicPr preferRelativeResize="0"/>
          <p:nvPr/>
        </p:nvPicPr>
        <p:blipFill rotWithShape="1">
          <a:blip r:embed="rId3">
            <a:alphaModFix/>
          </a:blip>
          <a:srcRect b="0" l="0" r="0" t="0"/>
          <a:stretch/>
        </p:blipFill>
        <p:spPr>
          <a:xfrm>
            <a:off x="5971856" y="2406134"/>
            <a:ext cx="5972175" cy="3067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3"/>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267" name="Google Shape;267;p13"/>
          <p:cNvSpPr txBox="1"/>
          <p:nvPr>
            <p:ph idx="1" type="body"/>
          </p:nvPr>
        </p:nvSpPr>
        <p:spPr>
          <a:xfrm>
            <a:off x="6197599" y="1085334"/>
            <a:ext cx="2597785" cy="36933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2: Import Data</a:t>
            </a:r>
            <a:endParaRPr sz="2800">
              <a:solidFill>
                <a:srgbClr val="FF6600"/>
              </a:solidFill>
            </a:endParaRPr>
          </a:p>
        </p:txBody>
      </p:sp>
      <p:sp>
        <p:nvSpPr>
          <p:cNvPr id="268" name="Google Shape;268;p13"/>
          <p:cNvSpPr txBox="1"/>
          <p:nvPr/>
        </p:nvSpPr>
        <p:spPr>
          <a:xfrm>
            <a:off x="485423" y="1930400"/>
            <a:ext cx="5254977"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Another way to access data in MATLAB compatible files is to make sure that the file is in the same folder as your MATLAB live script.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You can then use the </a:t>
            </a:r>
            <a:r>
              <a:rPr lang="en-US" sz="1800">
                <a:solidFill>
                  <a:srgbClr val="FF6600"/>
                </a:solidFill>
                <a:latin typeface="Trebuchet MS"/>
                <a:ea typeface="Trebuchet MS"/>
                <a:cs typeface="Trebuchet MS"/>
                <a:sym typeface="Trebuchet MS"/>
              </a:rPr>
              <a:t>readtable() </a:t>
            </a:r>
            <a:r>
              <a:rPr lang="en-US" sz="1800">
                <a:solidFill>
                  <a:schemeClr val="dk1"/>
                </a:solidFill>
                <a:latin typeface="Trebuchet MS"/>
                <a:ea typeface="Trebuchet MS"/>
                <a:cs typeface="Trebuchet MS"/>
                <a:sym typeface="Trebuchet MS"/>
              </a:rPr>
              <a:t>function to import tabular data from a spreadsheet or text file and store the data in variable.</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We can then store the data from this file in a table variable using the code below: </a:t>
            </a:r>
            <a:endParaRPr/>
          </a:p>
        </p:txBody>
      </p:sp>
      <p:pic>
        <p:nvPicPr>
          <p:cNvPr id="269" name="Google Shape;269;p13"/>
          <p:cNvPicPr preferRelativeResize="0"/>
          <p:nvPr/>
        </p:nvPicPr>
        <p:blipFill rotWithShape="1">
          <a:blip r:embed="rId3">
            <a:alphaModFix/>
          </a:blip>
          <a:srcRect b="0" l="0" r="0" t="0"/>
          <a:stretch/>
        </p:blipFill>
        <p:spPr>
          <a:xfrm>
            <a:off x="6482084" y="1980525"/>
            <a:ext cx="4333875" cy="1981200"/>
          </a:xfrm>
          <a:prstGeom prst="rect">
            <a:avLst/>
          </a:prstGeom>
          <a:noFill/>
          <a:ln>
            <a:noFill/>
          </a:ln>
        </p:spPr>
      </p:pic>
      <p:pic>
        <p:nvPicPr>
          <p:cNvPr id="270" name="Google Shape;270;p13"/>
          <p:cNvPicPr preferRelativeResize="0"/>
          <p:nvPr/>
        </p:nvPicPr>
        <p:blipFill rotWithShape="1">
          <a:blip r:embed="rId4">
            <a:alphaModFix/>
          </a:blip>
          <a:srcRect b="0" l="0" r="0" t="0"/>
          <a:stretch/>
        </p:blipFill>
        <p:spPr>
          <a:xfrm>
            <a:off x="1467261" y="5247124"/>
            <a:ext cx="9257478" cy="645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4"/>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277" name="Google Shape;277;p14"/>
          <p:cNvSpPr txBox="1"/>
          <p:nvPr>
            <p:ph idx="1" type="body"/>
          </p:nvPr>
        </p:nvSpPr>
        <p:spPr>
          <a:xfrm>
            <a:off x="6197599" y="1085334"/>
            <a:ext cx="2597785" cy="36933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2: Import Data</a:t>
            </a:r>
            <a:endParaRPr sz="2800">
              <a:solidFill>
                <a:srgbClr val="FF6600"/>
              </a:solidFill>
            </a:endParaRPr>
          </a:p>
        </p:txBody>
      </p:sp>
      <p:sp>
        <p:nvSpPr>
          <p:cNvPr id="278" name="Google Shape;278;p14"/>
          <p:cNvSpPr txBox="1"/>
          <p:nvPr/>
        </p:nvSpPr>
        <p:spPr>
          <a:xfrm>
            <a:off x="677334" y="1706601"/>
            <a:ext cx="676881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After we use </a:t>
            </a:r>
            <a:r>
              <a:rPr lang="en-US" sz="1800">
                <a:solidFill>
                  <a:srgbClr val="FF6600"/>
                </a:solidFill>
                <a:latin typeface="Trebuchet MS"/>
                <a:ea typeface="Trebuchet MS"/>
                <a:cs typeface="Trebuchet MS"/>
                <a:sym typeface="Trebuchet MS"/>
              </a:rPr>
              <a:t>readtable() </a:t>
            </a:r>
            <a:r>
              <a:rPr lang="en-US" sz="1800">
                <a:solidFill>
                  <a:schemeClr val="dk1"/>
                </a:solidFill>
                <a:latin typeface="Trebuchet MS"/>
                <a:ea typeface="Trebuchet MS"/>
                <a:cs typeface="Trebuchet MS"/>
                <a:sym typeface="Trebuchet MS"/>
              </a:rPr>
              <a:t>you should see the table printed out below (or to the right) of your cell:</a:t>
            </a:r>
            <a:endParaRPr/>
          </a:p>
        </p:txBody>
      </p:sp>
      <p:pic>
        <p:nvPicPr>
          <p:cNvPr id="279" name="Google Shape;279;p14"/>
          <p:cNvPicPr preferRelativeResize="0"/>
          <p:nvPr/>
        </p:nvPicPr>
        <p:blipFill rotWithShape="1">
          <a:blip r:embed="rId3">
            <a:alphaModFix/>
          </a:blip>
          <a:srcRect b="0" l="0" r="0" t="0"/>
          <a:stretch/>
        </p:blipFill>
        <p:spPr>
          <a:xfrm>
            <a:off x="5474299" y="2182335"/>
            <a:ext cx="5137293" cy="2733040"/>
          </a:xfrm>
          <a:prstGeom prst="rect">
            <a:avLst/>
          </a:prstGeom>
          <a:noFill/>
          <a:ln>
            <a:noFill/>
          </a:ln>
        </p:spPr>
      </p:pic>
      <p:pic>
        <p:nvPicPr>
          <p:cNvPr id="280" name="Google Shape;280;p14"/>
          <p:cNvPicPr preferRelativeResize="0"/>
          <p:nvPr/>
        </p:nvPicPr>
        <p:blipFill rotWithShape="1">
          <a:blip r:embed="rId4">
            <a:alphaModFix/>
          </a:blip>
          <a:srcRect b="0" l="0" r="0" t="0"/>
          <a:stretch/>
        </p:blipFill>
        <p:spPr>
          <a:xfrm>
            <a:off x="4988667" y="5622380"/>
            <a:ext cx="5962650" cy="809625"/>
          </a:xfrm>
          <a:prstGeom prst="rect">
            <a:avLst/>
          </a:prstGeom>
          <a:noFill/>
          <a:ln>
            <a:noFill/>
          </a:ln>
        </p:spPr>
      </p:pic>
      <p:sp>
        <p:nvSpPr>
          <p:cNvPr id="281" name="Google Shape;281;p14"/>
          <p:cNvSpPr txBox="1"/>
          <p:nvPr/>
        </p:nvSpPr>
        <p:spPr>
          <a:xfrm>
            <a:off x="415291" y="4113521"/>
            <a:ext cx="447495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If you did not grab the entire folder for this section from the </a:t>
            </a:r>
            <a:r>
              <a:rPr lang="en-US" sz="1800">
                <a:solidFill>
                  <a:srgbClr val="FF6600"/>
                </a:solidFill>
                <a:latin typeface="Trebuchet MS"/>
                <a:ea typeface="Trebuchet MS"/>
                <a:cs typeface="Trebuchet MS"/>
                <a:sym typeface="Trebuchet MS"/>
              </a:rPr>
              <a:t>MATLAB Drive</a:t>
            </a:r>
            <a:r>
              <a:rPr lang="en-US" sz="1800">
                <a:solidFill>
                  <a:schemeClr val="dk1"/>
                </a:solidFill>
                <a:latin typeface="Trebuchet MS"/>
                <a:ea typeface="Trebuchet MS"/>
                <a:cs typeface="Trebuchet MS"/>
                <a:sym typeface="Trebuchet MS"/>
              </a:rPr>
              <a:t>, and instead your files were downloaded individually, you may have your data file in the same folder as your live script.</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In that case your </a:t>
            </a:r>
            <a:r>
              <a:rPr lang="en-US" sz="1800">
                <a:solidFill>
                  <a:srgbClr val="FF6600"/>
                </a:solidFill>
                <a:latin typeface="Trebuchet MS"/>
                <a:ea typeface="Trebuchet MS"/>
                <a:cs typeface="Trebuchet MS"/>
                <a:sym typeface="Trebuchet MS"/>
              </a:rPr>
              <a:t>filepath</a:t>
            </a:r>
            <a:r>
              <a:rPr lang="en-US" sz="1800">
                <a:solidFill>
                  <a:schemeClr val="dk1"/>
                </a:solidFill>
                <a:latin typeface="Trebuchet MS"/>
                <a:ea typeface="Trebuchet MS"/>
                <a:cs typeface="Trebuchet MS"/>
                <a:sym typeface="Trebuchet MS"/>
              </a:rPr>
              <a:t> for the data would look like this instead.</a:t>
            </a:r>
            <a:endParaRPr/>
          </a:p>
        </p:txBody>
      </p:sp>
      <p:cxnSp>
        <p:nvCxnSpPr>
          <p:cNvPr id="282" name="Google Shape;282;p14"/>
          <p:cNvCxnSpPr/>
          <p:nvPr/>
        </p:nvCxnSpPr>
        <p:spPr>
          <a:xfrm>
            <a:off x="3495040" y="6217920"/>
            <a:ext cx="1666240" cy="0"/>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289" name="Google Shape;289;p15"/>
          <p:cNvSpPr txBox="1"/>
          <p:nvPr>
            <p:ph idx="1" type="body"/>
          </p:nvPr>
        </p:nvSpPr>
        <p:spPr>
          <a:xfrm>
            <a:off x="6197599" y="1085334"/>
            <a:ext cx="2597785" cy="36933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2: Import Data</a:t>
            </a:r>
            <a:endParaRPr sz="2800">
              <a:solidFill>
                <a:srgbClr val="FF6600"/>
              </a:solidFill>
            </a:endParaRPr>
          </a:p>
        </p:txBody>
      </p:sp>
      <p:sp>
        <p:nvSpPr>
          <p:cNvPr id="290" name="Google Shape;290;p15"/>
          <p:cNvSpPr txBox="1"/>
          <p:nvPr/>
        </p:nvSpPr>
        <p:spPr>
          <a:xfrm>
            <a:off x="484294" y="1818361"/>
            <a:ext cx="854794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We can use dot notation to refer to any individual variable within a table.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We can also use dot notation to extract, modify, and reassign variables in a table.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For example, the code below adds 100 to each value the in the </a:t>
            </a:r>
            <a:r>
              <a:rPr lang="en-US" sz="1800">
                <a:solidFill>
                  <a:srgbClr val="FF6600"/>
                </a:solidFill>
                <a:latin typeface="Trebuchet MS"/>
                <a:ea typeface="Trebuchet MS"/>
                <a:cs typeface="Trebuchet MS"/>
                <a:sym typeface="Trebuchet MS"/>
              </a:rPr>
              <a:t>NumberOfSongs</a:t>
            </a:r>
            <a:r>
              <a:rPr lang="en-US" sz="1800">
                <a:solidFill>
                  <a:schemeClr val="dk1"/>
                </a:solidFill>
                <a:latin typeface="Trebuchet MS"/>
                <a:ea typeface="Trebuchet MS"/>
                <a:cs typeface="Trebuchet MS"/>
                <a:sym typeface="Trebuchet MS"/>
              </a:rPr>
              <a:t> column of the table .</a:t>
            </a:r>
            <a:endParaRPr/>
          </a:p>
        </p:txBody>
      </p:sp>
      <p:pic>
        <p:nvPicPr>
          <p:cNvPr id="291" name="Google Shape;291;p15"/>
          <p:cNvPicPr preferRelativeResize="0"/>
          <p:nvPr/>
        </p:nvPicPr>
        <p:blipFill rotWithShape="1">
          <a:blip r:embed="rId3">
            <a:alphaModFix/>
          </a:blip>
          <a:srcRect b="0" l="0" r="0" t="0"/>
          <a:stretch/>
        </p:blipFill>
        <p:spPr>
          <a:xfrm>
            <a:off x="576580" y="3965731"/>
            <a:ext cx="4800600" cy="495300"/>
          </a:xfrm>
          <a:prstGeom prst="rect">
            <a:avLst/>
          </a:prstGeom>
          <a:noFill/>
          <a:ln>
            <a:noFill/>
          </a:ln>
        </p:spPr>
      </p:pic>
      <p:pic>
        <p:nvPicPr>
          <p:cNvPr id="292" name="Google Shape;292;p15"/>
          <p:cNvPicPr preferRelativeResize="0"/>
          <p:nvPr/>
        </p:nvPicPr>
        <p:blipFill rotWithShape="1">
          <a:blip r:embed="rId4">
            <a:alphaModFix/>
          </a:blip>
          <a:srcRect b="0" l="0" r="0" t="0"/>
          <a:stretch/>
        </p:blipFill>
        <p:spPr>
          <a:xfrm>
            <a:off x="6197599" y="3849686"/>
            <a:ext cx="4867275" cy="2543175"/>
          </a:xfrm>
          <a:prstGeom prst="rect">
            <a:avLst/>
          </a:prstGeom>
          <a:noFill/>
          <a:ln>
            <a:noFill/>
          </a:ln>
        </p:spPr>
      </p:pic>
      <p:sp>
        <p:nvSpPr>
          <p:cNvPr id="293" name="Google Shape;293;p15"/>
          <p:cNvSpPr txBox="1"/>
          <p:nvPr/>
        </p:nvSpPr>
        <p:spPr>
          <a:xfrm>
            <a:off x="345442" y="4915533"/>
            <a:ext cx="564896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latin typeface="Trebuchet MS"/>
                <a:ea typeface="Trebuchet MS"/>
                <a:cs typeface="Trebuchet MS"/>
                <a:sym typeface="Trebuchet MS"/>
              </a:rPr>
              <a:t>When would making edits to an entire column be useful? </a:t>
            </a:r>
            <a:endParaRPr/>
          </a:p>
          <a:p>
            <a:pPr indent="0" lvl="0" marL="0" marR="0" rtl="0" algn="l">
              <a:spcBef>
                <a:spcPts val="0"/>
              </a:spcBef>
              <a:spcAft>
                <a:spcPts val="0"/>
              </a:spcAft>
              <a:buNone/>
            </a:pPr>
            <a:r>
              <a:t/>
            </a:r>
            <a:endParaRPr b="1" sz="1800">
              <a:solidFill>
                <a:srgbClr val="00B050"/>
              </a:solidFill>
              <a:latin typeface="Trebuchet MS"/>
              <a:ea typeface="Trebuchet MS"/>
              <a:cs typeface="Trebuchet MS"/>
              <a:sym typeface="Trebuchet MS"/>
            </a:endParaRPr>
          </a:p>
          <a:p>
            <a:pPr indent="0" lvl="0" marL="0" marR="0" rtl="0" algn="l">
              <a:spcBef>
                <a:spcPts val="0"/>
              </a:spcBef>
              <a:spcAft>
                <a:spcPts val="0"/>
              </a:spcAft>
              <a:buNone/>
            </a:pPr>
            <a:r>
              <a:rPr b="1" lang="en-US" sz="1800">
                <a:solidFill>
                  <a:srgbClr val="00B050"/>
                </a:solidFill>
                <a:latin typeface="Trebuchet MS"/>
                <a:ea typeface="Trebuchet MS"/>
                <a:cs typeface="Trebuchet MS"/>
                <a:sym typeface="Trebuchet MS"/>
              </a:rPr>
              <a:t>What if a column was a unit of time like days and you wanted it in hours or weeks?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300" name="Google Shape;300;p16"/>
          <p:cNvSpPr txBox="1"/>
          <p:nvPr>
            <p:ph idx="1" type="body"/>
          </p:nvPr>
        </p:nvSpPr>
        <p:spPr>
          <a:xfrm>
            <a:off x="6197599" y="1085334"/>
            <a:ext cx="2597785" cy="36933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2: Import Data</a:t>
            </a:r>
            <a:endParaRPr sz="2800">
              <a:solidFill>
                <a:srgbClr val="FF6600"/>
              </a:solidFill>
            </a:endParaRPr>
          </a:p>
        </p:txBody>
      </p:sp>
      <p:sp>
        <p:nvSpPr>
          <p:cNvPr id="301" name="Google Shape;301;p16"/>
          <p:cNvSpPr txBox="1"/>
          <p:nvPr/>
        </p:nvSpPr>
        <p:spPr>
          <a:xfrm>
            <a:off x="575734" y="1607234"/>
            <a:ext cx="854794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We can also store individual columns from the table as variables, here are a couple ways to do this:</a:t>
            </a:r>
            <a:endParaRPr/>
          </a:p>
        </p:txBody>
      </p:sp>
      <p:pic>
        <p:nvPicPr>
          <p:cNvPr id="302" name="Google Shape;302;p16"/>
          <p:cNvPicPr preferRelativeResize="0"/>
          <p:nvPr/>
        </p:nvPicPr>
        <p:blipFill rotWithShape="1">
          <a:blip r:embed="rId3">
            <a:alphaModFix/>
          </a:blip>
          <a:srcRect b="0" l="0" r="0" t="0"/>
          <a:stretch/>
        </p:blipFill>
        <p:spPr>
          <a:xfrm>
            <a:off x="490854" y="2462459"/>
            <a:ext cx="6215165" cy="307889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03" name="Google Shape;303;p16"/>
          <p:cNvPicPr preferRelativeResize="0"/>
          <p:nvPr/>
        </p:nvPicPr>
        <p:blipFill rotWithShape="1">
          <a:blip r:embed="rId4">
            <a:alphaModFix/>
          </a:blip>
          <a:srcRect b="0" l="0" r="0" t="0"/>
          <a:stretch/>
        </p:blipFill>
        <p:spPr>
          <a:xfrm>
            <a:off x="5189435" y="3644315"/>
            <a:ext cx="5943600" cy="298132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7"/>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310" name="Google Shape;310;p17"/>
          <p:cNvSpPr txBox="1"/>
          <p:nvPr>
            <p:ph idx="1" type="body"/>
          </p:nvPr>
        </p:nvSpPr>
        <p:spPr>
          <a:xfrm>
            <a:off x="6197599" y="1085334"/>
            <a:ext cx="2597785" cy="36933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2: Import Data</a:t>
            </a:r>
            <a:endParaRPr sz="2800">
              <a:solidFill>
                <a:srgbClr val="FF6600"/>
              </a:solidFill>
            </a:endParaRPr>
          </a:p>
        </p:txBody>
      </p:sp>
      <p:sp>
        <p:nvSpPr>
          <p:cNvPr id="311" name="Google Shape;311;p17"/>
          <p:cNvSpPr txBox="1"/>
          <p:nvPr/>
        </p:nvSpPr>
        <p:spPr>
          <a:xfrm>
            <a:off x="667174" y="1454666"/>
            <a:ext cx="8547946" cy="23391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B050"/>
                </a:solidFill>
                <a:latin typeface="Trebuchet MS"/>
                <a:ea typeface="Trebuchet MS"/>
                <a:cs typeface="Trebuchet MS"/>
                <a:sym typeface="Trebuchet MS"/>
              </a:rPr>
              <a:t>Let’s Discuss!</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How would MATLAB make it easy to manage large amounts of data for applications in either music or sports? (athlete data, song data, etc.)</a:t>
            </a:r>
            <a:endParaRPr/>
          </a:p>
          <a:p>
            <a:pPr indent="-228600" lvl="0" marL="342900" marR="0" rtl="0" algn="l">
              <a:spcBef>
                <a:spcPts val="0"/>
              </a:spcBef>
              <a:spcAft>
                <a:spcPts val="0"/>
              </a:spcAft>
              <a:buClr>
                <a:schemeClr val="dk1"/>
              </a:buClr>
              <a:buSzPts val="1800"/>
              <a:buFont typeface="Trebuchet MS"/>
              <a:buNone/>
            </a:pPr>
            <a:r>
              <a:t/>
            </a:r>
            <a:endParaRPr sz="18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If you were given data on athletes that had a column for number of games and a column for total score, how would you find the average score per game of each player?</a:t>
            </a:r>
            <a:endParaRPr/>
          </a:p>
        </p:txBody>
      </p:sp>
      <p:pic>
        <p:nvPicPr>
          <p:cNvPr id="312" name="Google Shape;312;p17"/>
          <p:cNvPicPr preferRelativeResize="0"/>
          <p:nvPr/>
        </p:nvPicPr>
        <p:blipFill rotWithShape="1">
          <a:blip r:embed="rId3">
            <a:alphaModFix/>
          </a:blip>
          <a:srcRect b="0" l="0" r="0" t="0"/>
          <a:stretch/>
        </p:blipFill>
        <p:spPr>
          <a:xfrm>
            <a:off x="6096000" y="3869159"/>
            <a:ext cx="3974060" cy="276321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13" name="Google Shape;313;p17"/>
          <p:cNvPicPr preferRelativeResize="0"/>
          <p:nvPr/>
        </p:nvPicPr>
        <p:blipFill rotWithShape="1">
          <a:blip r:embed="rId4">
            <a:alphaModFix/>
          </a:blip>
          <a:srcRect b="0" l="0" r="0" t="0"/>
          <a:stretch/>
        </p:blipFill>
        <p:spPr>
          <a:xfrm>
            <a:off x="1429064" y="4119803"/>
            <a:ext cx="3512083" cy="233910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320" name="Google Shape;320;p18"/>
          <p:cNvSpPr txBox="1"/>
          <p:nvPr>
            <p:ph idx="1" type="body"/>
          </p:nvPr>
        </p:nvSpPr>
        <p:spPr>
          <a:xfrm>
            <a:off x="5067899" y="1085334"/>
            <a:ext cx="4815841" cy="36933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spcBef>
                <a:spcPts val="0"/>
              </a:spcBef>
              <a:spcAft>
                <a:spcPts val="0"/>
              </a:spcAft>
              <a:buSzPct val="79999"/>
              <a:buNone/>
            </a:pPr>
            <a:r>
              <a:rPr b="1" lang="en-US" sz="1800">
                <a:solidFill>
                  <a:srgbClr val="FF6600"/>
                </a:solidFill>
                <a:latin typeface="Arial"/>
                <a:ea typeface="Arial"/>
                <a:cs typeface="Arial"/>
                <a:sym typeface="Arial"/>
              </a:rPr>
              <a:t>Part 3: Logical Arrays &amp; Programming Structures</a:t>
            </a:r>
            <a:endParaRPr sz="2800">
              <a:solidFill>
                <a:srgbClr val="FF6600"/>
              </a:solidFill>
            </a:endParaRPr>
          </a:p>
        </p:txBody>
      </p:sp>
      <p:sp>
        <p:nvSpPr>
          <p:cNvPr id="321" name="Google Shape;321;p18"/>
          <p:cNvSpPr txBox="1"/>
          <p:nvPr/>
        </p:nvSpPr>
        <p:spPr>
          <a:xfrm>
            <a:off x="502674" y="1535946"/>
            <a:ext cx="10084046"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rebuchet MS"/>
                <a:ea typeface="Trebuchet MS"/>
                <a:cs typeface="Trebuchet MS"/>
                <a:sym typeface="Trebuchet MS"/>
              </a:rPr>
              <a:t>Coding logic </a:t>
            </a:r>
            <a:r>
              <a:rPr lang="en-US" sz="2000">
                <a:solidFill>
                  <a:schemeClr val="dk1"/>
                </a:solidFill>
                <a:latin typeface="Trebuchet MS"/>
                <a:ea typeface="Trebuchet MS"/>
                <a:cs typeface="Trebuchet MS"/>
                <a:sym typeface="Trebuchet MS"/>
              </a:rPr>
              <a:t>and </a:t>
            </a:r>
            <a:r>
              <a:rPr b="1" lang="en-US" sz="2000">
                <a:solidFill>
                  <a:schemeClr val="dk1"/>
                </a:solidFill>
                <a:latin typeface="Trebuchet MS"/>
                <a:ea typeface="Trebuchet MS"/>
                <a:cs typeface="Trebuchet MS"/>
                <a:sym typeface="Trebuchet MS"/>
              </a:rPr>
              <a:t>control structures </a:t>
            </a:r>
            <a:r>
              <a:rPr lang="en-US" sz="2000">
                <a:solidFill>
                  <a:schemeClr val="dk1"/>
                </a:solidFill>
                <a:latin typeface="Trebuchet MS"/>
                <a:ea typeface="Trebuchet MS"/>
                <a:cs typeface="Trebuchet MS"/>
                <a:sym typeface="Trebuchet MS"/>
              </a:rPr>
              <a:t>are important features that allow us to control the flow of our programs and make comparisons that can allow us to make choices such as running a certain piece of our code or skipping it.</a:t>
            </a:r>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Relational operators, such as </a:t>
            </a:r>
            <a:r>
              <a:rPr lang="en-US" sz="2000">
                <a:solidFill>
                  <a:srgbClr val="FF6600"/>
                </a:solidFill>
                <a:latin typeface="Trebuchet MS"/>
                <a:ea typeface="Trebuchet MS"/>
                <a:cs typeface="Trebuchet MS"/>
                <a:sym typeface="Trebuchet MS"/>
              </a:rPr>
              <a:t>&gt;</a:t>
            </a:r>
            <a:r>
              <a:rPr lang="en-US" sz="2000">
                <a:solidFill>
                  <a:schemeClr val="dk1"/>
                </a:solidFill>
                <a:latin typeface="Trebuchet MS"/>
                <a:ea typeface="Trebuchet MS"/>
                <a:cs typeface="Trebuchet MS"/>
                <a:sym typeface="Trebuchet MS"/>
              </a:rPr>
              <a:t>, </a:t>
            </a:r>
            <a:r>
              <a:rPr lang="en-US" sz="2000">
                <a:solidFill>
                  <a:srgbClr val="FF6600"/>
                </a:solidFill>
                <a:latin typeface="Trebuchet MS"/>
                <a:ea typeface="Trebuchet MS"/>
                <a:cs typeface="Trebuchet MS"/>
                <a:sym typeface="Trebuchet MS"/>
              </a:rPr>
              <a:t>&lt;</a:t>
            </a:r>
            <a:r>
              <a:rPr lang="en-US" sz="2000">
                <a:solidFill>
                  <a:schemeClr val="dk1"/>
                </a:solidFill>
                <a:latin typeface="Trebuchet MS"/>
                <a:ea typeface="Trebuchet MS"/>
                <a:cs typeface="Trebuchet MS"/>
                <a:sym typeface="Trebuchet MS"/>
              </a:rPr>
              <a:t>, </a:t>
            </a:r>
            <a:r>
              <a:rPr lang="en-US" sz="2000">
                <a:solidFill>
                  <a:srgbClr val="FF6600"/>
                </a:solidFill>
                <a:latin typeface="Trebuchet MS"/>
                <a:ea typeface="Trebuchet MS"/>
                <a:cs typeface="Trebuchet MS"/>
                <a:sym typeface="Trebuchet MS"/>
              </a:rPr>
              <a:t>==</a:t>
            </a:r>
            <a:r>
              <a:rPr lang="en-US" sz="2000">
                <a:solidFill>
                  <a:schemeClr val="dk1"/>
                </a:solidFill>
                <a:latin typeface="Trebuchet MS"/>
                <a:ea typeface="Trebuchet MS"/>
                <a:cs typeface="Trebuchet MS"/>
                <a:sym typeface="Trebuchet MS"/>
              </a:rPr>
              <a:t>, and </a:t>
            </a:r>
            <a:r>
              <a:rPr lang="en-US" sz="2000">
                <a:solidFill>
                  <a:srgbClr val="FF6600"/>
                </a:solidFill>
                <a:latin typeface="Trebuchet MS"/>
                <a:ea typeface="Trebuchet MS"/>
                <a:cs typeface="Trebuchet MS"/>
                <a:sym typeface="Trebuchet MS"/>
              </a:rPr>
              <a:t>~=</a:t>
            </a:r>
            <a:r>
              <a:rPr lang="en-US" sz="2000">
                <a:solidFill>
                  <a:schemeClr val="dk1"/>
                </a:solidFill>
                <a:latin typeface="Trebuchet MS"/>
                <a:ea typeface="Trebuchet MS"/>
                <a:cs typeface="Trebuchet MS"/>
                <a:sym typeface="Trebuchet MS"/>
              </a:rPr>
              <a:t> perform comparisons between two values. </a:t>
            </a:r>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The outcome of a comparison for equality or inequality is either 1 (true) or 0 (false). When comparing an array to a single scalar value the output is a logical array of ones and zeros. </a:t>
            </a:r>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Here is an example of comparing a single integer to an array of integers, which gives us an array of true and false values (1s and 0s):</a:t>
            </a:r>
            <a:endParaRPr sz="1800">
              <a:solidFill>
                <a:schemeClr val="dk1"/>
              </a:solidFill>
              <a:latin typeface="Trebuchet MS"/>
              <a:ea typeface="Trebuchet MS"/>
              <a:cs typeface="Trebuchet MS"/>
              <a:sym typeface="Trebuchet MS"/>
            </a:endParaRPr>
          </a:p>
        </p:txBody>
      </p:sp>
      <p:pic>
        <p:nvPicPr>
          <p:cNvPr id="322" name="Google Shape;322;p18"/>
          <p:cNvPicPr preferRelativeResize="0"/>
          <p:nvPr/>
        </p:nvPicPr>
        <p:blipFill rotWithShape="1">
          <a:blip r:embed="rId3">
            <a:alphaModFix/>
          </a:blip>
          <a:srcRect b="0" l="0" r="0" t="0"/>
          <a:stretch/>
        </p:blipFill>
        <p:spPr>
          <a:xfrm>
            <a:off x="6375719" y="5415280"/>
            <a:ext cx="5313607" cy="11404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9"/>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329" name="Google Shape;329;p19"/>
          <p:cNvSpPr txBox="1"/>
          <p:nvPr>
            <p:ph idx="1" type="body"/>
          </p:nvPr>
        </p:nvSpPr>
        <p:spPr>
          <a:xfrm>
            <a:off x="5067899" y="1085334"/>
            <a:ext cx="4815841" cy="36933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spcBef>
                <a:spcPts val="0"/>
              </a:spcBef>
              <a:spcAft>
                <a:spcPts val="0"/>
              </a:spcAft>
              <a:buSzPct val="79999"/>
              <a:buNone/>
            </a:pPr>
            <a:r>
              <a:rPr b="1" lang="en-US" sz="1800">
                <a:solidFill>
                  <a:srgbClr val="FF6600"/>
                </a:solidFill>
                <a:latin typeface="Arial"/>
                <a:ea typeface="Arial"/>
                <a:cs typeface="Arial"/>
                <a:sym typeface="Arial"/>
              </a:rPr>
              <a:t>Part 3: Logical Arrays &amp; Programming Structures</a:t>
            </a:r>
            <a:endParaRPr sz="2800">
              <a:solidFill>
                <a:srgbClr val="FF6600"/>
              </a:solidFill>
            </a:endParaRPr>
          </a:p>
        </p:txBody>
      </p:sp>
      <p:sp>
        <p:nvSpPr>
          <p:cNvPr id="330" name="Google Shape;330;p19"/>
          <p:cNvSpPr txBox="1"/>
          <p:nvPr/>
        </p:nvSpPr>
        <p:spPr>
          <a:xfrm>
            <a:off x="502674" y="1990975"/>
            <a:ext cx="1008404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A logical array can be used as an array index, so that MATLAB extracts the array elements where the corresponding index is 1 (true). </a:t>
            </a:r>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This example extracts all elements of that are less than 10 from the vector A1:</a:t>
            </a:r>
            <a:endParaRPr sz="1800">
              <a:solidFill>
                <a:schemeClr val="dk1"/>
              </a:solidFill>
              <a:latin typeface="Trebuchet MS"/>
              <a:ea typeface="Trebuchet MS"/>
              <a:cs typeface="Trebuchet MS"/>
              <a:sym typeface="Trebuchet MS"/>
            </a:endParaRPr>
          </a:p>
        </p:txBody>
      </p:sp>
      <p:pic>
        <p:nvPicPr>
          <p:cNvPr id="331" name="Google Shape;331;p19"/>
          <p:cNvPicPr preferRelativeResize="0"/>
          <p:nvPr/>
        </p:nvPicPr>
        <p:blipFill rotWithShape="1">
          <a:blip r:embed="rId3">
            <a:alphaModFix/>
          </a:blip>
          <a:srcRect b="0" l="0" r="0" t="0"/>
          <a:stretch/>
        </p:blipFill>
        <p:spPr>
          <a:xfrm>
            <a:off x="3101534" y="3850723"/>
            <a:ext cx="4886325" cy="1543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600"/>
              <a:buFont typeface="Trebuchet MS"/>
              <a:buNone/>
            </a:pPr>
            <a:r>
              <a:rPr b="1" lang="en-US">
                <a:solidFill>
                  <a:srgbClr val="005496"/>
                </a:solidFill>
              </a:rPr>
              <a:t>How Do Machines Learn?</a:t>
            </a:r>
            <a:endParaRPr/>
          </a:p>
        </p:txBody>
      </p:sp>
      <p:sp>
        <p:nvSpPr>
          <p:cNvPr id="155" name="Google Shape;155;p2"/>
          <p:cNvSpPr txBox="1"/>
          <p:nvPr/>
        </p:nvSpPr>
        <p:spPr>
          <a:xfrm>
            <a:off x="458259" y="1561789"/>
            <a:ext cx="8781130" cy="1308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highlight>
                  <a:srgbClr val="FFFFFF"/>
                </a:highlight>
                <a:latin typeface="Arial"/>
                <a:ea typeface="Arial"/>
                <a:cs typeface="Arial"/>
                <a:sym typeface="Arial"/>
              </a:rPr>
              <a:t>First, we will watch a short 3-minute video that introduces the concept of </a:t>
            </a:r>
            <a:r>
              <a:rPr b="1" i="0" lang="en-US" sz="1800" u="sng" cap="none" strike="noStrike">
                <a:solidFill>
                  <a:srgbClr val="E67E23"/>
                </a:solidFill>
                <a:highlight>
                  <a:srgbClr val="FFFFFF"/>
                </a:highlight>
                <a:latin typeface="Arial"/>
                <a:ea typeface="Arial"/>
                <a:cs typeface="Arial"/>
                <a:sym typeface="Arial"/>
              </a:rPr>
              <a:t>machine learning</a:t>
            </a:r>
            <a:r>
              <a:rPr b="0" i="0" lang="en-US" sz="1800" u="none" cap="none" strike="noStrike">
                <a:solidFill>
                  <a:srgbClr val="000000"/>
                </a:solidFill>
                <a:highlight>
                  <a:srgbClr val="FFFFFF"/>
                </a:highlight>
                <a:latin typeface="Arial"/>
                <a:ea typeface="Arial"/>
                <a:cs typeface="Arial"/>
                <a:sym typeface="Arial"/>
              </a:rPr>
              <a:t>, please click on the following link to the MathWorks website: </a:t>
            </a:r>
            <a:endParaRPr b="0" i="0" sz="18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ctr">
              <a:spcBef>
                <a:spcPts val="1800"/>
              </a:spcBef>
              <a:spcAft>
                <a:spcPts val="0"/>
              </a:spcAft>
              <a:buNone/>
            </a:pPr>
            <a:r>
              <a:rPr b="1" i="0" lang="en-US" sz="1400" u="sng" cap="none" strike="noStrike">
                <a:solidFill>
                  <a:srgbClr val="0070C0"/>
                </a:solidFill>
                <a:latin typeface="Arial"/>
                <a:ea typeface="Arial"/>
                <a:cs typeface="Arial"/>
                <a:sym typeface="Arial"/>
                <a:hlinkClick r:id="rId3">
                  <a:extLst>
                    <a:ext uri="{A12FA001-AC4F-418D-AE19-62706E023703}">
                      <ahyp:hlinkClr val="tx"/>
                    </a:ext>
                  </a:extLst>
                </a:hlinkClick>
              </a:rPr>
              <a:t>Machine Learning Fundamentals | Introduction to Machine Learning, Part 1 - MATLAB &amp; Simulink (mathworks.com)</a:t>
            </a:r>
            <a:r>
              <a:rPr b="1" i="0" lang="en-US" sz="1400" u="none" cap="none" strike="noStrike">
                <a:solidFill>
                  <a:srgbClr val="0070C0"/>
                </a:solidFill>
                <a:latin typeface="Arial"/>
                <a:ea typeface="Arial"/>
                <a:cs typeface="Arial"/>
                <a:sym typeface="Arial"/>
              </a:rPr>
              <a:t>  </a:t>
            </a:r>
            <a:endParaRPr b="1" i="0" sz="1100" u="none" cap="none" strike="noStrike">
              <a:solidFill>
                <a:srgbClr val="0070C0"/>
              </a:solidFill>
              <a:highlight>
                <a:srgbClr val="FFFFFF"/>
              </a:highlight>
              <a:latin typeface="Times New Roman"/>
              <a:ea typeface="Times New Roman"/>
              <a:cs typeface="Times New Roman"/>
              <a:sym typeface="Times New Roman"/>
            </a:endParaRPr>
          </a:p>
        </p:txBody>
      </p:sp>
      <p:pic>
        <p:nvPicPr>
          <p:cNvPr id="156" name="Google Shape;156;p2"/>
          <p:cNvPicPr preferRelativeResize="0"/>
          <p:nvPr/>
        </p:nvPicPr>
        <p:blipFill rotWithShape="1">
          <a:blip r:embed="rId4">
            <a:alphaModFix/>
          </a:blip>
          <a:srcRect b="0" l="0" r="0" t="0"/>
          <a:stretch/>
        </p:blipFill>
        <p:spPr>
          <a:xfrm>
            <a:off x="1246339" y="4094956"/>
            <a:ext cx="2910110" cy="232808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157" name="Google Shape;157;p2"/>
          <p:cNvPicPr preferRelativeResize="0"/>
          <p:nvPr/>
        </p:nvPicPr>
        <p:blipFill rotWithShape="1">
          <a:blip r:embed="rId5">
            <a:alphaModFix/>
          </a:blip>
          <a:srcRect b="0" l="0" r="0" t="0"/>
          <a:stretch/>
        </p:blipFill>
        <p:spPr>
          <a:xfrm>
            <a:off x="5067899" y="4227531"/>
            <a:ext cx="3839686" cy="219551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58" name="Google Shape;158;p2"/>
          <p:cNvSpPr txBox="1"/>
          <p:nvPr/>
        </p:nvSpPr>
        <p:spPr>
          <a:xfrm>
            <a:off x="610199" y="3295786"/>
            <a:ext cx="847725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00B0F0"/>
                </a:solidFill>
                <a:highlight>
                  <a:srgbClr val="FFFFFF"/>
                </a:highlight>
                <a:latin typeface="Arial"/>
                <a:ea typeface="Arial"/>
                <a:cs typeface="Arial"/>
                <a:sym typeface="Arial"/>
              </a:rPr>
              <a:t>What applications in everyday life would benefit from having Machine Learning as a tool?</a:t>
            </a:r>
            <a:endParaRPr b="1" i="0" sz="1800" u="none" cap="none" strike="noStrike">
              <a:solidFill>
                <a:srgbClr val="00B0F0"/>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0"/>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338" name="Google Shape;338;p20"/>
          <p:cNvSpPr txBox="1"/>
          <p:nvPr>
            <p:ph idx="1" type="body"/>
          </p:nvPr>
        </p:nvSpPr>
        <p:spPr>
          <a:xfrm>
            <a:off x="5067899" y="1085334"/>
            <a:ext cx="4815841" cy="36933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spcBef>
                <a:spcPts val="0"/>
              </a:spcBef>
              <a:spcAft>
                <a:spcPts val="0"/>
              </a:spcAft>
              <a:buSzPct val="79999"/>
              <a:buNone/>
            </a:pPr>
            <a:r>
              <a:rPr b="1" lang="en-US" sz="1800">
                <a:solidFill>
                  <a:srgbClr val="FF6600"/>
                </a:solidFill>
                <a:latin typeface="Arial"/>
                <a:ea typeface="Arial"/>
                <a:cs typeface="Arial"/>
                <a:sym typeface="Arial"/>
              </a:rPr>
              <a:t>Part 3: Logical Arrays &amp; Programming Structures</a:t>
            </a:r>
            <a:endParaRPr sz="2800">
              <a:solidFill>
                <a:srgbClr val="FF6600"/>
              </a:solidFill>
            </a:endParaRPr>
          </a:p>
        </p:txBody>
      </p:sp>
      <p:sp>
        <p:nvSpPr>
          <p:cNvPr id="339" name="Google Shape;339;p20"/>
          <p:cNvSpPr txBox="1"/>
          <p:nvPr/>
        </p:nvSpPr>
        <p:spPr>
          <a:xfrm>
            <a:off x="502674" y="1990975"/>
            <a:ext cx="1008404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Logical Indexing can be used to reassign values in an array. It is also possible to combine logical comparisons by using the logical operators AND (&amp;) and OR (|):</a:t>
            </a:r>
            <a:endParaRPr sz="1800">
              <a:solidFill>
                <a:schemeClr val="dk1"/>
              </a:solidFill>
              <a:latin typeface="Trebuchet MS"/>
              <a:ea typeface="Trebuchet MS"/>
              <a:cs typeface="Trebuchet MS"/>
              <a:sym typeface="Trebuchet MS"/>
            </a:endParaRPr>
          </a:p>
        </p:txBody>
      </p:sp>
      <p:pic>
        <p:nvPicPr>
          <p:cNvPr id="340" name="Google Shape;340;p20"/>
          <p:cNvPicPr preferRelativeResize="0"/>
          <p:nvPr/>
        </p:nvPicPr>
        <p:blipFill rotWithShape="1">
          <a:blip r:embed="rId3">
            <a:alphaModFix/>
          </a:blip>
          <a:srcRect b="0" l="0" r="0" t="0"/>
          <a:stretch/>
        </p:blipFill>
        <p:spPr>
          <a:xfrm>
            <a:off x="829274" y="3901437"/>
            <a:ext cx="4238625" cy="1371600"/>
          </a:xfrm>
          <a:prstGeom prst="rect">
            <a:avLst/>
          </a:prstGeom>
          <a:noFill/>
          <a:ln>
            <a:noFill/>
          </a:ln>
        </p:spPr>
      </p:pic>
      <p:pic>
        <p:nvPicPr>
          <p:cNvPr id="341" name="Google Shape;341;p20"/>
          <p:cNvPicPr preferRelativeResize="0"/>
          <p:nvPr/>
        </p:nvPicPr>
        <p:blipFill rotWithShape="1">
          <a:blip r:embed="rId4">
            <a:alphaModFix/>
          </a:blip>
          <a:srcRect b="0" l="0" r="0" t="0"/>
          <a:stretch/>
        </p:blipFill>
        <p:spPr>
          <a:xfrm>
            <a:off x="5494619" y="3858575"/>
            <a:ext cx="3962400" cy="1457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1"/>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348" name="Google Shape;348;p21"/>
          <p:cNvSpPr txBox="1"/>
          <p:nvPr>
            <p:ph idx="1" type="body"/>
          </p:nvPr>
        </p:nvSpPr>
        <p:spPr>
          <a:xfrm>
            <a:off x="5067899" y="1085334"/>
            <a:ext cx="4815841" cy="36933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spcBef>
                <a:spcPts val="0"/>
              </a:spcBef>
              <a:spcAft>
                <a:spcPts val="0"/>
              </a:spcAft>
              <a:buSzPct val="79999"/>
              <a:buNone/>
            </a:pPr>
            <a:r>
              <a:rPr b="1" lang="en-US" sz="1800">
                <a:solidFill>
                  <a:srgbClr val="FF6600"/>
                </a:solidFill>
                <a:latin typeface="Arial"/>
                <a:ea typeface="Arial"/>
                <a:cs typeface="Arial"/>
                <a:sym typeface="Arial"/>
              </a:rPr>
              <a:t>Part 3: Logical Arrays &amp; Programming Structures</a:t>
            </a:r>
            <a:endParaRPr sz="2800">
              <a:solidFill>
                <a:srgbClr val="FF6600"/>
              </a:solidFill>
            </a:endParaRPr>
          </a:p>
        </p:txBody>
      </p:sp>
      <p:sp>
        <p:nvSpPr>
          <p:cNvPr id="349" name="Google Shape;349;p21"/>
          <p:cNvSpPr txBox="1"/>
          <p:nvPr/>
        </p:nvSpPr>
        <p:spPr>
          <a:xfrm>
            <a:off x="1981676" y="1745734"/>
            <a:ext cx="7229086"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000">
              <a:solidFill>
                <a:srgbClr val="00B050"/>
              </a:solidFill>
              <a:latin typeface="Trebuchet MS"/>
              <a:ea typeface="Trebuchet MS"/>
              <a:cs typeface="Trebuchet MS"/>
              <a:sym typeface="Trebuchet MS"/>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ctr">
              <a:spcBef>
                <a:spcPts val="0"/>
              </a:spcBef>
              <a:spcAft>
                <a:spcPts val="0"/>
              </a:spcAft>
              <a:buNone/>
            </a:pPr>
            <a:r>
              <a:rPr b="1" lang="en-US" sz="2000">
                <a:solidFill>
                  <a:srgbClr val="0070C0"/>
                </a:solidFill>
                <a:latin typeface="Trebuchet MS"/>
                <a:ea typeface="Trebuchet MS"/>
                <a:cs typeface="Trebuchet MS"/>
                <a:sym typeface="Trebuchet MS"/>
              </a:rPr>
              <a:t>When would using a logical array or filter be useful for sorting sports data? Could we use this to narrow down the worst or best players/teams?</a:t>
            </a:r>
            <a:endParaRPr/>
          </a:p>
        </p:txBody>
      </p:sp>
      <p:sp>
        <p:nvSpPr>
          <p:cNvPr id="350" name="Google Shape;350;p21"/>
          <p:cNvSpPr txBox="1"/>
          <p:nvPr/>
        </p:nvSpPr>
        <p:spPr>
          <a:xfrm>
            <a:off x="519482" y="1745734"/>
            <a:ext cx="61010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latin typeface="Trebuchet MS"/>
                <a:ea typeface="Trebuchet MS"/>
                <a:cs typeface="Trebuchet MS"/>
                <a:sym typeface="Trebuchet MS"/>
              </a:rPr>
              <a:t>Let’s Discuss!</a:t>
            </a:r>
            <a:endParaRPr/>
          </a:p>
        </p:txBody>
      </p:sp>
      <p:pic>
        <p:nvPicPr>
          <p:cNvPr id="351" name="Google Shape;351;p21"/>
          <p:cNvPicPr preferRelativeResize="0"/>
          <p:nvPr/>
        </p:nvPicPr>
        <p:blipFill rotWithShape="1">
          <a:blip r:embed="rId3">
            <a:alphaModFix/>
          </a:blip>
          <a:srcRect b="0" l="0" r="0" t="0"/>
          <a:stretch/>
        </p:blipFill>
        <p:spPr>
          <a:xfrm>
            <a:off x="706635" y="3836065"/>
            <a:ext cx="2863387" cy="282065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52" name="Google Shape;352;p21"/>
          <p:cNvPicPr preferRelativeResize="0"/>
          <p:nvPr/>
        </p:nvPicPr>
        <p:blipFill rotWithShape="1">
          <a:blip r:embed="rId4">
            <a:alphaModFix/>
          </a:blip>
          <a:srcRect b="0" l="0" r="0" t="0"/>
          <a:stretch/>
        </p:blipFill>
        <p:spPr>
          <a:xfrm>
            <a:off x="4222897" y="4037350"/>
            <a:ext cx="3636888" cy="257672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53" name="Google Shape;353;p21"/>
          <p:cNvPicPr preferRelativeResize="0"/>
          <p:nvPr/>
        </p:nvPicPr>
        <p:blipFill rotWithShape="1">
          <a:blip r:embed="rId5">
            <a:alphaModFix/>
          </a:blip>
          <a:srcRect b="0" l="0" r="0" t="0"/>
          <a:stretch/>
        </p:blipFill>
        <p:spPr>
          <a:xfrm>
            <a:off x="8418576" y="4097104"/>
            <a:ext cx="3450428" cy="230140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2"/>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360" name="Google Shape;360;p22"/>
          <p:cNvSpPr txBox="1"/>
          <p:nvPr>
            <p:ph idx="1" type="body"/>
          </p:nvPr>
        </p:nvSpPr>
        <p:spPr>
          <a:xfrm>
            <a:off x="5067899" y="1085334"/>
            <a:ext cx="4815841" cy="36933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spcBef>
                <a:spcPts val="0"/>
              </a:spcBef>
              <a:spcAft>
                <a:spcPts val="0"/>
              </a:spcAft>
              <a:buSzPct val="79999"/>
              <a:buNone/>
            </a:pPr>
            <a:r>
              <a:rPr b="1" lang="en-US" sz="1800">
                <a:solidFill>
                  <a:srgbClr val="FF6600"/>
                </a:solidFill>
                <a:latin typeface="Arial"/>
                <a:ea typeface="Arial"/>
                <a:cs typeface="Arial"/>
                <a:sym typeface="Arial"/>
              </a:rPr>
              <a:t>Part 3: Logical Arrays &amp; Programming Structures</a:t>
            </a:r>
            <a:endParaRPr sz="2800">
              <a:solidFill>
                <a:srgbClr val="FF6600"/>
              </a:solidFill>
            </a:endParaRPr>
          </a:p>
        </p:txBody>
      </p:sp>
      <p:sp>
        <p:nvSpPr>
          <p:cNvPr id="361" name="Google Shape;361;p22"/>
          <p:cNvSpPr txBox="1"/>
          <p:nvPr/>
        </p:nvSpPr>
        <p:spPr>
          <a:xfrm>
            <a:off x="451874" y="1454666"/>
            <a:ext cx="10084046"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B050"/>
                </a:solidFill>
                <a:latin typeface="Trebuchet MS"/>
                <a:ea typeface="Trebuchet MS"/>
                <a:cs typeface="Trebuchet MS"/>
                <a:sym typeface="Trebuchet MS"/>
              </a:rPr>
              <a:t>If statements</a:t>
            </a:r>
            <a:endParaRPr/>
          </a:p>
          <a:p>
            <a:pPr indent="0" lvl="0" marL="0" marR="0" rtl="0" algn="l">
              <a:spcBef>
                <a:spcPts val="0"/>
              </a:spcBef>
              <a:spcAft>
                <a:spcPts val="0"/>
              </a:spcAft>
              <a:buNone/>
            </a:pPr>
            <a:r>
              <a:t/>
            </a:r>
            <a:endParaRPr b="1" sz="2000">
              <a:solidFill>
                <a:srgbClr val="00B050"/>
              </a:solidFill>
              <a:latin typeface="Trebuchet MS"/>
              <a:ea typeface="Trebuchet MS"/>
              <a:cs typeface="Trebuchet MS"/>
              <a:sym typeface="Trebuchet MS"/>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One useful application of relational operators and logical arrays is in programming structures such as </a:t>
            </a:r>
            <a:r>
              <a:rPr lang="en-US" sz="2000">
                <a:solidFill>
                  <a:srgbClr val="FF6600"/>
                </a:solidFill>
                <a:latin typeface="Trebuchet MS"/>
                <a:ea typeface="Trebuchet MS"/>
                <a:cs typeface="Trebuchet MS"/>
                <a:sym typeface="Trebuchet MS"/>
              </a:rPr>
              <a:t>if statements </a:t>
            </a:r>
            <a:r>
              <a:rPr lang="en-US" sz="2000">
                <a:solidFill>
                  <a:schemeClr val="dk1"/>
                </a:solidFill>
                <a:latin typeface="Trebuchet MS"/>
                <a:ea typeface="Trebuchet MS"/>
                <a:cs typeface="Trebuchet MS"/>
                <a:sym typeface="Trebuchet MS"/>
              </a:rPr>
              <a:t>and </a:t>
            </a:r>
            <a:r>
              <a:rPr lang="en-US" sz="2000">
                <a:solidFill>
                  <a:srgbClr val="FF6600"/>
                </a:solidFill>
                <a:latin typeface="Trebuchet MS"/>
                <a:ea typeface="Trebuchet MS"/>
                <a:cs typeface="Trebuchet MS"/>
                <a:sym typeface="Trebuchet MS"/>
              </a:rPr>
              <a:t>for loops</a:t>
            </a:r>
            <a:r>
              <a:rPr lang="en-US" sz="2000">
                <a:solidFill>
                  <a:schemeClr val="dk1"/>
                </a:solidFill>
                <a:latin typeface="Trebuchet MS"/>
                <a:ea typeface="Trebuchet MS"/>
                <a:cs typeface="Trebuchet MS"/>
                <a:sym typeface="Trebuchet MS"/>
              </a:rPr>
              <a:t>.</a:t>
            </a:r>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rgbClr val="FF6600"/>
                </a:solidFill>
                <a:latin typeface="Trebuchet MS"/>
                <a:ea typeface="Trebuchet MS"/>
                <a:cs typeface="Trebuchet MS"/>
                <a:sym typeface="Trebuchet MS"/>
              </a:rPr>
              <a:t>If statements </a:t>
            </a:r>
            <a:r>
              <a:rPr lang="en-US" sz="2000">
                <a:solidFill>
                  <a:schemeClr val="dk1"/>
                </a:solidFill>
                <a:latin typeface="Trebuchet MS"/>
                <a:ea typeface="Trebuchet MS"/>
                <a:cs typeface="Trebuchet MS"/>
                <a:sym typeface="Trebuchet MS"/>
              </a:rPr>
              <a:t>allow you to perform conditional execution, where code is only executed when specific conditions are true. The basic syntax is shown below:</a:t>
            </a:r>
            <a:endParaRPr sz="1800">
              <a:solidFill>
                <a:schemeClr val="dk1"/>
              </a:solidFill>
              <a:latin typeface="Trebuchet MS"/>
              <a:ea typeface="Trebuchet MS"/>
              <a:cs typeface="Trebuchet MS"/>
              <a:sym typeface="Trebuchet MS"/>
            </a:endParaRPr>
          </a:p>
        </p:txBody>
      </p:sp>
      <p:pic>
        <p:nvPicPr>
          <p:cNvPr id="362" name="Google Shape;362;p22"/>
          <p:cNvPicPr preferRelativeResize="0"/>
          <p:nvPr/>
        </p:nvPicPr>
        <p:blipFill rotWithShape="1">
          <a:blip r:embed="rId3">
            <a:alphaModFix/>
          </a:blip>
          <a:srcRect b="0" l="0" r="0" t="0"/>
          <a:stretch/>
        </p:blipFill>
        <p:spPr>
          <a:xfrm>
            <a:off x="3981414" y="4438333"/>
            <a:ext cx="2172970" cy="20537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3"/>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369" name="Google Shape;369;p23"/>
          <p:cNvSpPr txBox="1"/>
          <p:nvPr>
            <p:ph idx="1" type="body"/>
          </p:nvPr>
        </p:nvSpPr>
        <p:spPr>
          <a:xfrm>
            <a:off x="5067899" y="1085334"/>
            <a:ext cx="4815841" cy="36933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spcBef>
                <a:spcPts val="0"/>
              </a:spcBef>
              <a:spcAft>
                <a:spcPts val="0"/>
              </a:spcAft>
              <a:buSzPct val="79999"/>
              <a:buNone/>
            </a:pPr>
            <a:r>
              <a:rPr b="1" lang="en-US" sz="1800">
                <a:solidFill>
                  <a:srgbClr val="FF6600"/>
                </a:solidFill>
                <a:latin typeface="Arial"/>
                <a:ea typeface="Arial"/>
                <a:cs typeface="Arial"/>
                <a:sym typeface="Arial"/>
              </a:rPr>
              <a:t>Part 3: Logical Arrays &amp; Programming Structures</a:t>
            </a:r>
            <a:endParaRPr sz="2800">
              <a:solidFill>
                <a:srgbClr val="FF6600"/>
              </a:solidFill>
            </a:endParaRPr>
          </a:p>
        </p:txBody>
      </p:sp>
      <p:sp>
        <p:nvSpPr>
          <p:cNvPr id="370" name="Google Shape;370;p23"/>
          <p:cNvSpPr txBox="1"/>
          <p:nvPr/>
        </p:nvSpPr>
        <p:spPr>
          <a:xfrm>
            <a:off x="451874" y="1454666"/>
            <a:ext cx="1008404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B050"/>
                </a:solidFill>
                <a:latin typeface="Trebuchet MS"/>
                <a:ea typeface="Trebuchet MS"/>
                <a:cs typeface="Trebuchet MS"/>
                <a:sym typeface="Trebuchet MS"/>
              </a:rPr>
              <a:t>If statements</a:t>
            </a:r>
            <a:endParaRPr/>
          </a:p>
          <a:p>
            <a:pPr indent="0" lvl="0" marL="0" marR="0" rtl="0" algn="l">
              <a:spcBef>
                <a:spcPts val="0"/>
              </a:spcBef>
              <a:spcAft>
                <a:spcPts val="0"/>
              </a:spcAft>
              <a:buNone/>
            </a:pPr>
            <a:r>
              <a:t/>
            </a:r>
            <a:endParaRPr b="1" sz="2000">
              <a:solidFill>
                <a:srgbClr val="00B050"/>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Below is a basic example of an if statement that takes the square root of an integer only if its greater than 50. </a:t>
            </a:r>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Run this section of code multiple times to see if the code works properly.</a:t>
            </a:r>
            <a:endParaRPr/>
          </a:p>
        </p:txBody>
      </p:sp>
      <p:pic>
        <p:nvPicPr>
          <p:cNvPr id="371" name="Google Shape;371;p23"/>
          <p:cNvPicPr preferRelativeResize="0"/>
          <p:nvPr/>
        </p:nvPicPr>
        <p:blipFill rotWithShape="1">
          <a:blip r:embed="rId3">
            <a:alphaModFix/>
          </a:blip>
          <a:srcRect b="0" l="0" r="10545" t="0"/>
          <a:stretch/>
        </p:blipFill>
        <p:spPr>
          <a:xfrm>
            <a:off x="531496" y="3762990"/>
            <a:ext cx="5390125" cy="188789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72" name="Google Shape;372;p23"/>
          <p:cNvPicPr preferRelativeResize="0"/>
          <p:nvPr/>
        </p:nvPicPr>
        <p:blipFill rotWithShape="1">
          <a:blip r:embed="rId4">
            <a:alphaModFix/>
          </a:blip>
          <a:srcRect b="0" l="0" r="0" t="0"/>
          <a:stretch/>
        </p:blipFill>
        <p:spPr>
          <a:xfrm>
            <a:off x="6173395" y="4309407"/>
            <a:ext cx="5487109" cy="193899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4"/>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379" name="Google Shape;379;p24"/>
          <p:cNvSpPr txBox="1"/>
          <p:nvPr>
            <p:ph idx="1" type="body"/>
          </p:nvPr>
        </p:nvSpPr>
        <p:spPr>
          <a:xfrm>
            <a:off x="5067899" y="1085334"/>
            <a:ext cx="4815841" cy="36933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spcBef>
                <a:spcPts val="0"/>
              </a:spcBef>
              <a:spcAft>
                <a:spcPts val="0"/>
              </a:spcAft>
              <a:buSzPct val="79999"/>
              <a:buNone/>
            </a:pPr>
            <a:r>
              <a:rPr b="1" lang="en-US" sz="1800">
                <a:solidFill>
                  <a:srgbClr val="FF6600"/>
                </a:solidFill>
                <a:latin typeface="Arial"/>
                <a:ea typeface="Arial"/>
                <a:cs typeface="Arial"/>
                <a:sym typeface="Arial"/>
              </a:rPr>
              <a:t>Part 3: Logical Arrays &amp; Programming Structures</a:t>
            </a:r>
            <a:endParaRPr sz="2800">
              <a:solidFill>
                <a:srgbClr val="FF6600"/>
              </a:solidFill>
            </a:endParaRPr>
          </a:p>
        </p:txBody>
      </p:sp>
      <p:sp>
        <p:nvSpPr>
          <p:cNvPr id="380" name="Google Shape;380;p24"/>
          <p:cNvSpPr txBox="1"/>
          <p:nvPr/>
        </p:nvSpPr>
        <p:spPr>
          <a:xfrm>
            <a:off x="421394" y="1688346"/>
            <a:ext cx="10084046"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More complexity can be add to the if statement above by including elseif statements.</a:t>
            </a:r>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Elseif statements allow you to check for more conditions and there is no limit to how many elseif statements you can incorporate. </a:t>
            </a:r>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Let’s add another condition to the example above. If the number is less than 50 and greater than 10 it will be squared:</a:t>
            </a:r>
            <a:endParaRPr/>
          </a:p>
        </p:txBody>
      </p:sp>
      <p:pic>
        <p:nvPicPr>
          <p:cNvPr id="381" name="Google Shape;381;p24"/>
          <p:cNvPicPr preferRelativeResize="0"/>
          <p:nvPr/>
        </p:nvPicPr>
        <p:blipFill rotWithShape="1">
          <a:blip r:embed="rId3">
            <a:alphaModFix/>
          </a:blip>
          <a:srcRect b="0" l="0" r="0" t="0"/>
          <a:stretch/>
        </p:blipFill>
        <p:spPr>
          <a:xfrm>
            <a:off x="2302827" y="4067196"/>
            <a:ext cx="6820853" cy="26030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5"/>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388" name="Google Shape;388;p25"/>
          <p:cNvSpPr txBox="1"/>
          <p:nvPr>
            <p:ph idx="1" type="body"/>
          </p:nvPr>
        </p:nvSpPr>
        <p:spPr>
          <a:xfrm>
            <a:off x="5067899" y="1085334"/>
            <a:ext cx="4815841" cy="36933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spcBef>
                <a:spcPts val="0"/>
              </a:spcBef>
              <a:spcAft>
                <a:spcPts val="0"/>
              </a:spcAft>
              <a:buSzPct val="79999"/>
              <a:buNone/>
            </a:pPr>
            <a:r>
              <a:rPr b="1" lang="en-US" sz="1800">
                <a:solidFill>
                  <a:srgbClr val="FF6600"/>
                </a:solidFill>
                <a:latin typeface="Arial"/>
                <a:ea typeface="Arial"/>
                <a:cs typeface="Arial"/>
                <a:sym typeface="Arial"/>
              </a:rPr>
              <a:t>Part 3: Logical Arrays &amp; Programming Structures</a:t>
            </a:r>
            <a:endParaRPr sz="2800">
              <a:solidFill>
                <a:srgbClr val="FF6600"/>
              </a:solidFill>
            </a:endParaRPr>
          </a:p>
        </p:txBody>
      </p:sp>
      <p:sp>
        <p:nvSpPr>
          <p:cNvPr id="389" name="Google Shape;389;p25"/>
          <p:cNvSpPr txBox="1"/>
          <p:nvPr/>
        </p:nvSpPr>
        <p:spPr>
          <a:xfrm>
            <a:off x="451874" y="1454666"/>
            <a:ext cx="1008404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B050"/>
                </a:solidFill>
                <a:latin typeface="Trebuchet MS"/>
                <a:ea typeface="Trebuchet MS"/>
                <a:cs typeface="Trebuchet MS"/>
                <a:sym typeface="Trebuchet MS"/>
              </a:rPr>
              <a:t>For Loops</a:t>
            </a:r>
            <a:endParaRPr/>
          </a:p>
          <a:p>
            <a:pPr indent="0" lvl="0" marL="0" marR="0" rtl="0" algn="l">
              <a:spcBef>
                <a:spcPts val="0"/>
              </a:spcBef>
              <a:spcAft>
                <a:spcPts val="0"/>
              </a:spcAft>
              <a:buNone/>
            </a:pPr>
            <a:r>
              <a:t/>
            </a:r>
            <a:endParaRPr b="1" sz="2000">
              <a:solidFill>
                <a:srgbClr val="00B050"/>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For loops are used when you want to repeat a task for a specific number of times. Its syntax is shown below:</a:t>
            </a:r>
            <a:endParaRPr/>
          </a:p>
        </p:txBody>
      </p:sp>
      <p:pic>
        <p:nvPicPr>
          <p:cNvPr id="390" name="Google Shape;390;p25"/>
          <p:cNvPicPr preferRelativeResize="0"/>
          <p:nvPr/>
        </p:nvPicPr>
        <p:blipFill rotWithShape="1">
          <a:blip r:embed="rId3">
            <a:alphaModFix/>
          </a:blip>
          <a:srcRect b="0" l="0" r="0" t="0"/>
          <a:stretch/>
        </p:blipFill>
        <p:spPr>
          <a:xfrm>
            <a:off x="3876549" y="2730877"/>
            <a:ext cx="2382700" cy="1236921"/>
          </a:xfrm>
          <a:prstGeom prst="rect">
            <a:avLst/>
          </a:prstGeom>
          <a:noFill/>
          <a:ln>
            <a:noFill/>
          </a:ln>
        </p:spPr>
      </p:pic>
      <p:sp>
        <p:nvSpPr>
          <p:cNvPr id="391" name="Google Shape;391;p25"/>
          <p:cNvSpPr txBox="1"/>
          <p:nvPr/>
        </p:nvSpPr>
        <p:spPr>
          <a:xfrm>
            <a:off x="530860" y="4488656"/>
            <a:ext cx="95885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The index is written in the form of a row vector, and it dictates how many times the statements are executed.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For example, the index </a:t>
            </a:r>
            <a:r>
              <a:rPr lang="en-US" sz="1800">
                <a:solidFill>
                  <a:srgbClr val="FF6600"/>
                </a:solidFill>
                <a:latin typeface="Trebuchet MS"/>
                <a:ea typeface="Trebuchet MS"/>
                <a:cs typeface="Trebuchet MS"/>
                <a:sym typeface="Trebuchet MS"/>
              </a:rPr>
              <a:t>1:25</a:t>
            </a:r>
            <a:r>
              <a:rPr lang="en-US" sz="1800">
                <a:solidFill>
                  <a:schemeClr val="dk1"/>
                </a:solidFill>
                <a:latin typeface="Trebuchet MS"/>
                <a:ea typeface="Trebuchet MS"/>
                <a:cs typeface="Trebuchet MS"/>
                <a:sym typeface="Trebuchet MS"/>
              </a:rPr>
              <a:t> will start at 1 and increase by 1 after each execution until it reaches 25, </a:t>
            </a:r>
            <a:r>
              <a:rPr lang="en-US" sz="1800">
                <a:solidFill>
                  <a:srgbClr val="0070C0"/>
                </a:solidFill>
                <a:latin typeface="Trebuchet MS"/>
                <a:ea typeface="Trebuchet MS"/>
                <a:cs typeface="Trebuchet MS"/>
                <a:sym typeface="Trebuchet MS"/>
              </a:rPr>
              <a:t>so the loop will be executed 25 times.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398" name="Google Shape;398;p26"/>
          <p:cNvSpPr txBox="1"/>
          <p:nvPr>
            <p:ph idx="1" type="body"/>
          </p:nvPr>
        </p:nvSpPr>
        <p:spPr>
          <a:xfrm>
            <a:off x="5067899" y="1085334"/>
            <a:ext cx="4815841" cy="36933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spcBef>
                <a:spcPts val="0"/>
              </a:spcBef>
              <a:spcAft>
                <a:spcPts val="0"/>
              </a:spcAft>
              <a:buSzPct val="79999"/>
              <a:buNone/>
            </a:pPr>
            <a:r>
              <a:rPr b="1" lang="en-US" sz="1800">
                <a:solidFill>
                  <a:srgbClr val="FF6600"/>
                </a:solidFill>
                <a:latin typeface="Arial"/>
                <a:ea typeface="Arial"/>
                <a:cs typeface="Arial"/>
                <a:sym typeface="Arial"/>
              </a:rPr>
              <a:t>Part 3: Logical Arrays &amp; Programming Structures</a:t>
            </a:r>
            <a:endParaRPr sz="2800">
              <a:solidFill>
                <a:srgbClr val="FF6600"/>
              </a:solidFill>
            </a:endParaRPr>
          </a:p>
        </p:txBody>
      </p:sp>
      <p:sp>
        <p:nvSpPr>
          <p:cNvPr id="399" name="Google Shape;399;p26"/>
          <p:cNvSpPr txBox="1"/>
          <p:nvPr/>
        </p:nvSpPr>
        <p:spPr>
          <a:xfrm>
            <a:off x="451874" y="1454666"/>
            <a:ext cx="10084046"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B050"/>
                </a:solidFill>
                <a:latin typeface="Trebuchet MS"/>
                <a:ea typeface="Trebuchet MS"/>
                <a:cs typeface="Trebuchet MS"/>
                <a:sym typeface="Trebuchet MS"/>
              </a:rPr>
              <a:t>For Loops</a:t>
            </a:r>
            <a:endParaRPr/>
          </a:p>
          <a:p>
            <a:pPr indent="0" lvl="0" marL="0" marR="0" rtl="0" algn="l">
              <a:spcBef>
                <a:spcPts val="0"/>
              </a:spcBef>
              <a:spcAft>
                <a:spcPts val="0"/>
              </a:spcAft>
              <a:buNone/>
            </a:pPr>
            <a:r>
              <a:t/>
            </a:r>
            <a:endParaRPr b="1" sz="2000">
              <a:solidFill>
                <a:srgbClr val="00B050"/>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Example: How many runs will a for loop with the index 2:2:10 execute?</a:t>
            </a:r>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The index will start out at 2 and increase by 2 until it reaches 10. Therefore, the resulting vector will be [2 4 6 8 10]. </a:t>
            </a:r>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000">
                <a:solidFill>
                  <a:schemeClr val="dk1"/>
                </a:solidFill>
                <a:latin typeface="Trebuchet MS"/>
                <a:ea typeface="Trebuchet MS"/>
                <a:cs typeface="Trebuchet MS"/>
                <a:sym typeface="Trebuchet MS"/>
              </a:rPr>
              <a:t>The vector contains 5 elements, so the for loop will be executed 5 times. </a:t>
            </a:r>
            <a:endParaRPr/>
          </a:p>
        </p:txBody>
      </p:sp>
      <p:pic>
        <p:nvPicPr>
          <p:cNvPr id="400" name="Google Shape;400;p26"/>
          <p:cNvPicPr preferRelativeResize="0"/>
          <p:nvPr/>
        </p:nvPicPr>
        <p:blipFill rotWithShape="1">
          <a:blip r:embed="rId3">
            <a:alphaModFix/>
          </a:blip>
          <a:srcRect b="0" l="0" r="0" t="0"/>
          <a:stretch/>
        </p:blipFill>
        <p:spPr>
          <a:xfrm>
            <a:off x="2982595" y="4250809"/>
            <a:ext cx="4743450" cy="2305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7"/>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407" name="Google Shape;407;p27"/>
          <p:cNvSpPr txBox="1"/>
          <p:nvPr>
            <p:ph idx="1" type="body"/>
          </p:nvPr>
        </p:nvSpPr>
        <p:spPr>
          <a:xfrm>
            <a:off x="5067899" y="1085334"/>
            <a:ext cx="4815841" cy="36933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spcBef>
                <a:spcPts val="0"/>
              </a:spcBef>
              <a:spcAft>
                <a:spcPts val="0"/>
              </a:spcAft>
              <a:buSzPct val="79999"/>
              <a:buNone/>
            </a:pPr>
            <a:r>
              <a:rPr b="1" lang="en-US" sz="1800">
                <a:solidFill>
                  <a:srgbClr val="FF6600"/>
                </a:solidFill>
                <a:latin typeface="Arial"/>
                <a:ea typeface="Arial"/>
                <a:cs typeface="Arial"/>
                <a:sym typeface="Arial"/>
              </a:rPr>
              <a:t>Part 3: Logical Arrays &amp; Programming Structures</a:t>
            </a:r>
            <a:endParaRPr sz="2800">
              <a:solidFill>
                <a:srgbClr val="FF6600"/>
              </a:solidFill>
            </a:endParaRPr>
          </a:p>
        </p:txBody>
      </p:sp>
      <p:sp>
        <p:nvSpPr>
          <p:cNvPr id="408" name="Google Shape;408;p27"/>
          <p:cNvSpPr txBox="1"/>
          <p:nvPr/>
        </p:nvSpPr>
        <p:spPr>
          <a:xfrm>
            <a:off x="451874" y="1454666"/>
            <a:ext cx="6101326" cy="51398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B050"/>
                </a:solidFill>
                <a:latin typeface="Trebuchet MS"/>
                <a:ea typeface="Trebuchet MS"/>
                <a:cs typeface="Trebuchet MS"/>
                <a:sym typeface="Trebuchet MS"/>
              </a:rPr>
              <a:t>For Loops and If Statement Example Using “Step”</a:t>
            </a:r>
            <a:endParaRPr/>
          </a:p>
          <a:p>
            <a:pPr indent="0" lvl="0" marL="0" marR="0" rtl="0" algn="l">
              <a:spcBef>
                <a:spcPts val="0"/>
              </a:spcBef>
              <a:spcAft>
                <a:spcPts val="0"/>
              </a:spcAft>
              <a:buNone/>
            </a:pPr>
            <a:r>
              <a:t/>
            </a:r>
            <a:endParaRPr b="1" sz="2000">
              <a:solidFill>
                <a:srgbClr val="00B050"/>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The coding example below incorporates a </a:t>
            </a:r>
            <a:r>
              <a:rPr lang="en-US" sz="1800">
                <a:solidFill>
                  <a:srgbClr val="FF6600"/>
                </a:solidFill>
                <a:latin typeface="Trebuchet MS"/>
                <a:ea typeface="Trebuchet MS"/>
                <a:cs typeface="Trebuchet MS"/>
                <a:sym typeface="Trebuchet MS"/>
              </a:rPr>
              <a:t>for loop </a:t>
            </a:r>
            <a:r>
              <a:rPr lang="en-US" sz="1800">
                <a:solidFill>
                  <a:schemeClr val="dk1"/>
                </a:solidFill>
                <a:latin typeface="Trebuchet MS"/>
                <a:ea typeface="Trebuchet MS"/>
                <a:cs typeface="Trebuchet MS"/>
                <a:sym typeface="Trebuchet MS"/>
              </a:rPr>
              <a:t>and </a:t>
            </a:r>
            <a:r>
              <a:rPr lang="en-US" sz="1800">
                <a:solidFill>
                  <a:srgbClr val="FF6600"/>
                </a:solidFill>
                <a:latin typeface="Trebuchet MS"/>
                <a:ea typeface="Trebuchet MS"/>
                <a:cs typeface="Trebuchet MS"/>
                <a:sym typeface="Trebuchet MS"/>
              </a:rPr>
              <a:t>if statements</a:t>
            </a:r>
            <a:r>
              <a:rPr lang="en-US" sz="1800">
                <a:solidFill>
                  <a:schemeClr val="dk1"/>
                </a:solidFill>
                <a:latin typeface="Trebuchet MS"/>
                <a:ea typeface="Trebuchet MS"/>
                <a:cs typeface="Trebuchet MS"/>
                <a:sym typeface="Trebuchet MS"/>
              </a:rPr>
              <a:t> to calculate the square root of a number </a:t>
            </a:r>
            <a:r>
              <a:rPr b="1" lang="en-US" sz="1800">
                <a:solidFill>
                  <a:schemeClr val="dk1"/>
                </a:solidFill>
                <a:latin typeface="Trebuchet MS"/>
                <a:ea typeface="Trebuchet MS"/>
                <a:cs typeface="Trebuchet MS"/>
                <a:sym typeface="Trebuchet MS"/>
              </a:rPr>
              <a:t>less than or equal to 50</a:t>
            </a:r>
            <a:r>
              <a:rPr lang="en-US" sz="1800">
                <a:solidFill>
                  <a:schemeClr val="dk1"/>
                </a:solidFill>
                <a:latin typeface="Trebuchet MS"/>
                <a:ea typeface="Trebuchet MS"/>
                <a:cs typeface="Trebuchet MS"/>
                <a:sym typeface="Trebuchet MS"/>
              </a:rPr>
              <a:t> and store it in a new vector.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Use the </a:t>
            </a:r>
            <a:r>
              <a:rPr lang="en-US" sz="1800">
                <a:solidFill>
                  <a:srgbClr val="FF6600"/>
                </a:solidFill>
                <a:latin typeface="Trebuchet MS"/>
                <a:ea typeface="Trebuchet MS"/>
                <a:cs typeface="Trebuchet MS"/>
                <a:sym typeface="Trebuchet MS"/>
              </a:rPr>
              <a:t>step through </a:t>
            </a:r>
            <a:r>
              <a:rPr lang="en-US" sz="1800">
                <a:solidFill>
                  <a:schemeClr val="dk1"/>
                </a:solidFill>
                <a:latin typeface="Trebuchet MS"/>
                <a:ea typeface="Trebuchet MS"/>
                <a:cs typeface="Trebuchet MS"/>
                <a:sym typeface="Trebuchet MS"/>
              </a:rPr>
              <a:t>capability in MATLAB to visualize how the code works.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In the workspace see how the variable </a:t>
            </a:r>
            <a:r>
              <a:rPr lang="en-US" sz="1800">
                <a:solidFill>
                  <a:srgbClr val="FF6600"/>
                </a:solidFill>
                <a:latin typeface="Trebuchet MS"/>
                <a:ea typeface="Trebuchet MS"/>
                <a:cs typeface="Trebuchet MS"/>
                <a:sym typeface="Trebuchet MS"/>
              </a:rPr>
              <a:t>nVector</a:t>
            </a:r>
            <a:r>
              <a:rPr lang="en-US" sz="1800">
                <a:solidFill>
                  <a:schemeClr val="dk1"/>
                </a:solidFill>
                <a:latin typeface="Trebuchet MS"/>
                <a:ea typeface="Trebuchet MS"/>
                <a:cs typeface="Trebuchet MS"/>
                <a:sym typeface="Trebuchet MS"/>
              </a:rPr>
              <a:t> is changing after each iteration.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To </a:t>
            </a:r>
            <a:r>
              <a:rPr lang="en-US" sz="1800">
                <a:solidFill>
                  <a:srgbClr val="FF6600"/>
                </a:solidFill>
                <a:latin typeface="Trebuchet MS"/>
                <a:ea typeface="Trebuchet MS"/>
                <a:cs typeface="Trebuchet MS"/>
                <a:sym typeface="Trebuchet MS"/>
              </a:rPr>
              <a:t>step through </a:t>
            </a:r>
            <a:r>
              <a:rPr lang="en-US" sz="1800">
                <a:solidFill>
                  <a:schemeClr val="dk1"/>
                </a:solidFill>
                <a:latin typeface="Trebuchet MS"/>
                <a:ea typeface="Trebuchet MS"/>
                <a:cs typeface="Trebuchet MS"/>
                <a:sym typeface="Trebuchet MS"/>
              </a:rPr>
              <a:t>the code </a:t>
            </a:r>
            <a:r>
              <a:rPr b="1" lang="en-US" sz="1800">
                <a:solidFill>
                  <a:schemeClr val="dk1"/>
                </a:solidFill>
                <a:latin typeface="Trebuchet MS"/>
                <a:ea typeface="Trebuchet MS"/>
                <a:cs typeface="Trebuchet MS"/>
                <a:sym typeface="Trebuchet MS"/>
              </a:rPr>
              <a:t>click the numbers corresponding to the first and last lines </a:t>
            </a:r>
            <a:r>
              <a:rPr lang="en-US" sz="1800">
                <a:solidFill>
                  <a:schemeClr val="dk1"/>
                </a:solidFill>
                <a:latin typeface="Trebuchet MS"/>
                <a:ea typeface="Trebuchet MS"/>
                <a:cs typeface="Trebuchet MS"/>
                <a:sym typeface="Trebuchet MS"/>
              </a:rPr>
              <a:t>of the code segment to make them </a:t>
            </a:r>
            <a:r>
              <a:rPr lang="en-US" sz="1800">
                <a:solidFill>
                  <a:srgbClr val="FF0000"/>
                </a:solidFill>
                <a:latin typeface="Trebuchet MS"/>
                <a:ea typeface="Trebuchet MS"/>
                <a:cs typeface="Trebuchet MS"/>
                <a:sym typeface="Trebuchet MS"/>
              </a:rPr>
              <a:t>red</a:t>
            </a:r>
            <a:r>
              <a:rPr lang="en-US" sz="1800">
                <a:solidFill>
                  <a:schemeClr val="dk1"/>
                </a:solidFill>
                <a:latin typeface="Trebuchet MS"/>
                <a:ea typeface="Trebuchet MS"/>
                <a:cs typeface="Trebuchet MS"/>
                <a:sym typeface="Trebuchet MS"/>
              </a:rPr>
              <a:t>.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Then click the "</a:t>
            </a:r>
            <a:r>
              <a:rPr lang="en-US" sz="1800">
                <a:solidFill>
                  <a:srgbClr val="FF6600"/>
                </a:solidFill>
                <a:latin typeface="Trebuchet MS"/>
                <a:ea typeface="Trebuchet MS"/>
                <a:cs typeface="Trebuchet MS"/>
                <a:sym typeface="Trebuchet MS"/>
              </a:rPr>
              <a:t>Run Section</a:t>
            </a:r>
            <a:r>
              <a:rPr lang="en-US" sz="1800">
                <a:solidFill>
                  <a:schemeClr val="dk1"/>
                </a:solidFill>
                <a:latin typeface="Trebuchet MS"/>
                <a:ea typeface="Trebuchet MS"/>
                <a:cs typeface="Trebuchet MS"/>
                <a:sym typeface="Trebuchet MS"/>
              </a:rPr>
              <a:t>" button and use the "</a:t>
            </a:r>
            <a:r>
              <a:rPr lang="en-US" sz="1800">
                <a:solidFill>
                  <a:srgbClr val="FF6600"/>
                </a:solidFill>
                <a:latin typeface="Trebuchet MS"/>
                <a:ea typeface="Trebuchet MS"/>
                <a:cs typeface="Trebuchet MS"/>
                <a:sym typeface="Trebuchet MS"/>
              </a:rPr>
              <a:t>Step</a:t>
            </a:r>
            <a:r>
              <a:rPr lang="en-US" sz="1800">
                <a:solidFill>
                  <a:schemeClr val="dk1"/>
                </a:solidFill>
                <a:latin typeface="Trebuchet MS"/>
                <a:ea typeface="Trebuchet MS"/>
                <a:cs typeface="Trebuchet MS"/>
                <a:sym typeface="Trebuchet MS"/>
              </a:rPr>
              <a:t>" button to step through each line of code one at a time. </a:t>
            </a:r>
            <a:endParaRPr/>
          </a:p>
        </p:txBody>
      </p:sp>
      <p:pic>
        <p:nvPicPr>
          <p:cNvPr id="409" name="Google Shape;409;p27"/>
          <p:cNvPicPr preferRelativeResize="0"/>
          <p:nvPr/>
        </p:nvPicPr>
        <p:blipFill rotWithShape="1">
          <a:blip r:embed="rId3">
            <a:alphaModFix/>
          </a:blip>
          <a:srcRect b="0" l="0" r="0" t="0"/>
          <a:stretch/>
        </p:blipFill>
        <p:spPr>
          <a:xfrm>
            <a:off x="6772549" y="2406134"/>
            <a:ext cx="5175305" cy="36317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8"/>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416" name="Google Shape;416;p28"/>
          <p:cNvSpPr txBox="1"/>
          <p:nvPr>
            <p:ph idx="1" type="body"/>
          </p:nvPr>
        </p:nvSpPr>
        <p:spPr>
          <a:xfrm>
            <a:off x="5067899" y="1085334"/>
            <a:ext cx="4815841" cy="36933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spcBef>
                <a:spcPts val="0"/>
              </a:spcBef>
              <a:spcAft>
                <a:spcPts val="0"/>
              </a:spcAft>
              <a:buSzPct val="79999"/>
              <a:buNone/>
            </a:pPr>
            <a:r>
              <a:rPr b="1" lang="en-US" sz="1800">
                <a:solidFill>
                  <a:srgbClr val="FF6600"/>
                </a:solidFill>
                <a:latin typeface="Arial"/>
                <a:ea typeface="Arial"/>
                <a:cs typeface="Arial"/>
                <a:sym typeface="Arial"/>
              </a:rPr>
              <a:t>Part 3: Logical Arrays &amp; Programming Structures</a:t>
            </a:r>
            <a:endParaRPr sz="2800">
              <a:solidFill>
                <a:srgbClr val="FF6600"/>
              </a:solidFill>
            </a:endParaRPr>
          </a:p>
        </p:txBody>
      </p:sp>
      <p:pic>
        <p:nvPicPr>
          <p:cNvPr id="417" name="Google Shape;417;p28"/>
          <p:cNvPicPr preferRelativeResize="0"/>
          <p:nvPr/>
        </p:nvPicPr>
        <p:blipFill rotWithShape="1">
          <a:blip r:embed="rId3">
            <a:alphaModFix/>
          </a:blip>
          <a:srcRect b="0" l="0" r="0" t="0"/>
          <a:stretch/>
        </p:blipFill>
        <p:spPr>
          <a:xfrm>
            <a:off x="524934" y="1701800"/>
            <a:ext cx="5429250" cy="4905375"/>
          </a:xfrm>
          <a:prstGeom prst="rect">
            <a:avLst/>
          </a:prstGeom>
          <a:noFill/>
          <a:ln>
            <a:noFill/>
          </a:ln>
        </p:spPr>
      </p:pic>
      <p:cxnSp>
        <p:nvCxnSpPr>
          <p:cNvPr id="418" name="Google Shape;418;p28"/>
          <p:cNvCxnSpPr/>
          <p:nvPr/>
        </p:nvCxnSpPr>
        <p:spPr>
          <a:xfrm>
            <a:off x="6096000" y="2275840"/>
            <a:ext cx="609600" cy="0"/>
          </a:xfrm>
          <a:prstGeom prst="straightConnector1">
            <a:avLst/>
          </a:prstGeom>
          <a:noFill/>
          <a:ln cap="flat" cmpd="sng" w="76200">
            <a:solidFill>
              <a:srgbClr val="FF0000"/>
            </a:solidFill>
            <a:prstDash val="solid"/>
            <a:round/>
            <a:headEnd len="sm" w="sm" type="none"/>
            <a:tailEnd len="med" w="med" type="triangle"/>
          </a:ln>
        </p:spPr>
      </p:cxnSp>
      <p:pic>
        <p:nvPicPr>
          <p:cNvPr id="419" name="Google Shape;419;p28"/>
          <p:cNvPicPr preferRelativeResize="0"/>
          <p:nvPr/>
        </p:nvPicPr>
        <p:blipFill rotWithShape="1">
          <a:blip r:embed="rId4">
            <a:alphaModFix/>
          </a:blip>
          <a:srcRect b="0" l="0" r="0" t="0"/>
          <a:stretch/>
        </p:blipFill>
        <p:spPr>
          <a:xfrm>
            <a:off x="6847416" y="2032392"/>
            <a:ext cx="5063066" cy="1792848"/>
          </a:xfrm>
          <a:prstGeom prst="rect">
            <a:avLst/>
          </a:prstGeom>
          <a:noFill/>
          <a:ln>
            <a:noFill/>
          </a:ln>
        </p:spPr>
      </p:pic>
      <p:sp>
        <p:nvSpPr>
          <p:cNvPr id="420" name="Google Shape;420;p28"/>
          <p:cNvSpPr txBox="1"/>
          <p:nvPr/>
        </p:nvSpPr>
        <p:spPr>
          <a:xfrm>
            <a:off x="469726" y="1334115"/>
            <a:ext cx="2187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rebuchet MS"/>
                <a:ea typeface="Trebuchet MS"/>
                <a:cs typeface="Trebuchet MS"/>
                <a:sym typeface="Trebuchet MS"/>
              </a:rPr>
              <a:t>Example Code:</a:t>
            </a:r>
            <a:endParaRPr/>
          </a:p>
        </p:txBody>
      </p:sp>
      <p:sp>
        <p:nvSpPr>
          <p:cNvPr id="421" name="Google Shape;421;p28"/>
          <p:cNvSpPr txBox="1"/>
          <p:nvPr/>
        </p:nvSpPr>
        <p:spPr>
          <a:xfrm>
            <a:off x="6847416" y="1663060"/>
            <a:ext cx="2187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rebuchet MS"/>
                <a:ea typeface="Trebuchet MS"/>
                <a:cs typeface="Trebuchet MS"/>
                <a:sym typeface="Trebuchet MS"/>
              </a:rPr>
              <a:t>Output:</a:t>
            </a:r>
            <a:endParaRPr/>
          </a:p>
        </p:txBody>
      </p:sp>
      <p:pic>
        <p:nvPicPr>
          <p:cNvPr id="422" name="Google Shape;422;p28"/>
          <p:cNvPicPr preferRelativeResize="0"/>
          <p:nvPr/>
        </p:nvPicPr>
        <p:blipFill rotWithShape="1">
          <a:blip r:embed="rId5">
            <a:alphaModFix/>
          </a:blip>
          <a:srcRect b="0" l="0" r="0" t="0"/>
          <a:stretch/>
        </p:blipFill>
        <p:spPr>
          <a:xfrm>
            <a:off x="6237818" y="5079396"/>
            <a:ext cx="5681627" cy="693270"/>
          </a:xfrm>
          <a:prstGeom prst="rect">
            <a:avLst/>
          </a:prstGeom>
          <a:noFill/>
          <a:ln>
            <a:noFill/>
          </a:ln>
        </p:spPr>
      </p:pic>
      <p:sp>
        <p:nvSpPr>
          <p:cNvPr id="423" name="Google Shape;423;p28"/>
          <p:cNvSpPr txBox="1"/>
          <p:nvPr/>
        </p:nvSpPr>
        <p:spPr>
          <a:xfrm>
            <a:off x="6206842" y="4402966"/>
            <a:ext cx="46939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Here is what is saved in the variable “</a:t>
            </a:r>
            <a:r>
              <a:rPr lang="en-US" sz="1800">
                <a:solidFill>
                  <a:srgbClr val="FF6600"/>
                </a:solidFill>
                <a:latin typeface="Trebuchet MS"/>
                <a:ea typeface="Trebuchet MS"/>
                <a:cs typeface="Trebuchet MS"/>
                <a:sym typeface="Trebuchet MS"/>
              </a:rPr>
              <a:t>nVector</a:t>
            </a:r>
            <a:r>
              <a:rPr lang="en-US" sz="1800">
                <a:solidFill>
                  <a:schemeClr val="dk1"/>
                </a:solidFill>
                <a:latin typeface="Trebuchet MS"/>
                <a:ea typeface="Trebuchet MS"/>
                <a:cs typeface="Trebuchet MS"/>
                <a:sym typeface="Trebuchet MS"/>
              </a:rPr>
              <a:t>” after the loop completes: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9"/>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Formula 1 Data Analysis</a:t>
            </a:r>
            <a:endParaRPr/>
          </a:p>
        </p:txBody>
      </p:sp>
      <p:sp>
        <p:nvSpPr>
          <p:cNvPr id="430" name="Google Shape;430;p29"/>
          <p:cNvSpPr txBox="1"/>
          <p:nvPr>
            <p:ph idx="1" type="body"/>
          </p:nvPr>
        </p:nvSpPr>
        <p:spPr>
          <a:xfrm>
            <a:off x="677334" y="1326101"/>
            <a:ext cx="8596668" cy="78898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b="1" lang="en-US">
                <a:solidFill>
                  <a:srgbClr val="FF6600"/>
                </a:solidFill>
              </a:rPr>
              <a:t>The file for this assignment is also in the MATLAB Drive, as “Part 2”, please open and complete the activity.</a:t>
            </a:r>
            <a:endParaRPr/>
          </a:p>
        </p:txBody>
      </p:sp>
      <p:sp>
        <p:nvSpPr>
          <p:cNvPr id="431" name="Google Shape;431;p29"/>
          <p:cNvSpPr txBox="1"/>
          <p:nvPr/>
        </p:nvSpPr>
        <p:spPr>
          <a:xfrm>
            <a:off x="677334" y="5879068"/>
            <a:ext cx="87811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sng" strike="noStrike">
                <a:solidFill>
                  <a:srgbClr val="0070C0"/>
                </a:solidFill>
                <a:latin typeface="Arial"/>
                <a:ea typeface="Arial"/>
                <a:cs typeface="Arial"/>
                <a:sym typeface="Arial"/>
                <a:hlinkClick r:id="rId3">
                  <a:extLst>
                    <a:ext uri="{A12FA001-AC4F-418D-AE19-62706E023703}">
                      <ahyp:hlinkClr val="tx"/>
                    </a:ext>
                  </a:extLst>
                </a:hlinkClick>
              </a:rPr>
              <a:t>The MATLAB files for this section can be found at this link here.</a:t>
            </a:r>
            <a:r>
              <a:rPr b="0" i="0" lang="en-US" sz="1800">
                <a:solidFill>
                  <a:srgbClr val="0070C0"/>
                </a:solidFill>
                <a:latin typeface="Arial"/>
                <a:ea typeface="Arial"/>
                <a:cs typeface="Arial"/>
                <a:sym typeface="Arial"/>
              </a:rPr>
              <a:t> </a:t>
            </a:r>
            <a:endParaRPr b="1" sz="1800">
              <a:solidFill>
                <a:srgbClr val="0070C0"/>
              </a:solidFill>
              <a:highlight>
                <a:srgbClr val="FFFFFF"/>
              </a:highlight>
              <a:latin typeface="Arial"/>
              <a:ea typeface="Arial"/>
              <a:cs typeface="Arial"/>
              <a:sym typeface="Arial"/>
            </a:endParaRPr>
          </a:p>
        </p:txBody>
      </p:sp>
      <p:pic>
        <p:nvPicPr>
          <p:cNvPr id="432" name="Google Shape;432;p29"/>
          <p:cNvPicPr preferRelativeResize="0"/>
          <p:nvPr/>
        </p:nvPicPr>
        <p:blipFill rotWithShape="1">
          <a:blip r:embed="rId4">
            <a:alphaModFix/>
          </a:blip>
          <a:srcRect b="0" l="0" r="0" t="0"/>
          <a:stretch/>
        </p:blipFill>
        <p:spPr>
          <a:xfrm>
            <a:off x="677334" y="2347397"/>
            <a:ext cx="9344025" cy="2695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600"/>
              <a:buFont typeface="Trebuchet MS"/>
              <a:buNone/>
            </a:pPr>
            <a:r>
              <a:rPr b="1" lang="en-US">
                <a:solidFill>
                  <a:srgbClr val="005496"/>
                </a:solidFill>
              </a:rPr>
              <a:t>How Do Machines Learn?</a:t>
            </a:r>
            <a:endParaRPr/>
          </a:p>
        </p:txBody>
      </p:sp>
      <p:sp>
        <p:nvSpPr>
          <p:cNvPr id="164" name="Google Shape;164;p3"/>
          <p:cNvSpPr txBox="1"/>
          <p:nvPr/>
        </p:nvSpPr>
        <p:spPr>
          <a:xfrm>
            <a:off x="354258" y="1780863"/>
            <a:ext cx="6457804" cy="41876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FF6600"/>
                </a:solidFill>
                <a:highlight>
                  <a:srgbClr val="FFFFFF"/>
                </a:highlight>
                <a:latin typeface="Arial"/>
                <a:ea typeface="Arial"/>
                <a:cs typeface="Arial"/>
                <a:sym typeface="Arial"/>
              </a:rPr>
              <a:t>Let’s discuss the following questions:</a:t>
            </a:r>
            <a:endParaRPr/>
          </a:p>
          <a:p>
            <a:pPr indent="-342900" lvl="0" marL="342900" marR="0" rtl="0" algn="l">
              <a:lnSpc>
                <a:spcPct val="116000"/>
              </a:lnSpc>
              <a:spcBef>
                <a:spcPts val="900"/>
              </a:spcBef>
              <a:spcAft>
                <a:spcPts val="0"/>
              </a:spcAft>
              <a:buClr>
                <a:srgbClr val="000000"/>
              </a:buClr>
              <a:buSzPts val="1800"/>
              <a:buFont typeface="Trebuchet MS"/>
              <a:buAutoNum type="arabicPeriod"/>
            </a:pPr>
            <a:r>
              <a:rPr b="0" i="0" lang="en-US" sz="1800" u="none" cap="none" strike="noStrike">
                <a:solidFill>
                  <a:srgbClr val="000000"/>
                </a:solidFill>
                <a:highlight>
                  <a:srgbClr val="FFFFFF"/>
                </a:highlight>
                <a:latin typeface="Arial"/>
                <a:ea typeface="Arial"/>
                <a:cs typeface="Arial"/>
                <a:sym typeface="Arial"/>
              </a:rPr>
              <a:t>What are the common scenarios where machine learning is applied? Have you encountered any of these applications in their daily lives?  </a:t>
            </a:r>
            <a:br>
              <a:rPr b="0" i="0" lang="en-US" sz="1800" u="none" cap="none" strike="noStrike">
                <a:solidFill>
                  <a:srgbClr val="000000"/>
                </a:solidFill>
                <a:highlight>
                  <a:srgbClr val="FFFFFF"/>
                </a:highlight>
                <a:latin typeface="Arial"/>
                <a:ea typeface="Arial"/>
                <a:cs typeface="Arial"/>
                <a:sym typeface="Arial"/>
              </a:rPr>
            </a:br>
            <a:r>
              <a:rPr b="1" i="1" lang="en-US" sz="1800" u="none" cap="none" strike="noStrike">
                <a:solidFill>
                  <a:srgbClr val="3598DB"/>
                </a:solidFill>
                <a:highlight>
                  <a:srgbClr val="FFFFFF"/>
                </a:highlight>
                <a:latin typeface="Arial"/>
                <a:ea typeface="Arial"/>
                <a:cs typeface="Arial"/>
                <a:sym typeface="Arial"/>
              </a:rPr>
              <a:t>Examples: Netflix and Spotify recommendations systems, social media, image recognition in phones, traffic predictions from Google Maps, etc.</a:t>
            </a:r>
            <a:br>
              <a:rPr b="0" i="0" lang="en-US" sz="1800" u="none" cap="none" strike="noStrike">
                <a:solidFill>
                  <a:srgbClr val="000000"/>
                </a:solidFill>
                <a:highlight>
                  <a:srgbClr val="FFFFFF"/>
                </a:highlight>
                <a:latin typeface="Arial"/>
                <a:ea typeface="Arial"/>
                <a:cs typeface="Arial"/>
                <a:sym typeface="Arial"/>
              </a:rPr>
            </a:br>
            <a:r>
              <a:rPr b="0" i="0" lang="en-US" sz="1800" u="none" cap="none" strike="noStrike">
                <a:solidFill>
                  <a:srgbClr val="000000"/>
                </a:solidFill>
                <a:highlight>
                  <a:srgbClr val="FFFFFF"/>
                </a:highlight>
                <a:latin typeface="Arial"/>
                <a:ea typeface="Arial"/>
                <a:cs typeface="Arial"/>
                <a:sym typeface="Arial"/>
              </a:rPr>
              <a:t>    </a:t>
            </a:r>
            <a:endParaRPr b="0" i="0" sz="1800" u="none" cap="none" strike="noStrike">
              <a:solidFill>
                <a:schemeClr val="dk1"/>
              </a:solidFill>
              <a:highlight>
                <a:srgbClr val="FFFFFF"/>
              </a:highlight>
              <a:latin typeface="Arial"/>
              <a:ea typeface="Arial"/>
              <a:cs typeface="Arial"/>
              <a:sym typeface="Arial"/>
            </a:endParaRPr>
          </a:p>
          <a:p>
            <a:pPr indent="-342900" lvl="0" marL="342900" marR="0" rtl="0" algn="l">
              <a:lnSpc>
                <a:spcPct val="116000"/>
              </a:lnSpc>
              <a:spcBef>
                <a:spcPts val="800"/>
              </a:spcBef>
              <a:spcAft>
                <a:spcPts val="0"/>
              </a:spcAft>
              <a:buClr>
                <a:srgbClr val="000000"/>
              </a:buClr>
              <a:buSzPts val="1800"/>
              <a:buFont typeface="Trebuchet MS"/>
              <a:buAutoNum type="arabicPeriod"/>
            </a:pPr>
            <a:r>
              <a:rPr b="0" i="0" lang="en-US" sz="1800" u="none" cap="none" strike="noStrike">
                <a:solidFill>
                  <a:srgbClr val="000000"/>
                </a:solidFill>
                <a:highlight>
                  <a:srgbClr val="FFFFFF"/>
                </a:highlight>
                <a:latin typeface="Arial"/>
                <a:ea typeface="Arial"/>
                <a:cs typeface="Arial"/>
                <a:sym typeface="Arial"/>
              </a:rPr>
              <a:t>According to the video what are the two main learning techniques employed by machine learning? How are these similar or different to how people learn?</a:t>
            </a:r>
            <a:endParaRPr b="0" i="0" sz="1800" u="none" cap="none" strike="noStrike">
              <a:solidFill>
                <a:schemeClr val="dk1"/>
              </a:solidFill>
              <a:highlight>
                <a:srgbClr val="FFFFFF"/>
              </a:highlight>
              <a:latin typeface="Arial"/>
              <a:ea typeface="Arial"/>
              <a:cs typeface="Arial"/>
              <a:sym typeface="Arial"/>
            </a:endParaRPr>
          </a:p>
          <a:p>
            <a:pPr indent="0" lvl="0" marL="0" marR="0" rtl="0" algn="l">
              <a:spcBef>
                <a:spcPts val="1700"/>
              </a:spcBef>
              <a:spcAft>
                <a:spcPts val="0"/>
              </a:spcAft>
              <a:buNone/>
            </a:pPr>
            <a:r>
              <a:t/>
            </a:r>
            <a:endParaRPr b="1" i="0" sz="1100" u="none" cap="none" strike="noStrike">
              <a:solidFill>
                <a:srgbClr val="0070C0"/>
              </a:solidFill>
              <a:highlight>
                <a:srgbClr val="FFFFFF"/>
              </a:highlight>
              <a:latin typeface="Times New Roman"/>
              <a:ea typeface="Times New Roman"/>
              <a:cs typeface="Times New Roman"/>
              <a:sym typeface="Times New Roman"/>
            </a:endParaRPr>
          </a:p>
        </p:txBody>
      </p:sp>
      <p:pic>
        <p:nvPicPr>
          <p:cNvPr id="165" name="Google Shape;165;p3"/>
          <p:cNvPicPr preferRelativeResize="0"/>
          <p:nvPr/>
        </p:nvPicPr>
        <p:blipFill rotWithShape="1">
          <a:blip r:embed="rId3">
            <a:alphaModFix/>
          </a:blip>
          <a:srcRect b="0" l="0" r="0" t="0"/>
          <a:stretch/>
        </p:blipFill>
        <p:spPr>
          <a:xfrm>
            <a:off x="7343914" y="723588"/>
            <a:ext cx="2114550" cy="211455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166" name="Google Shape;166;p3"/>
          <p:cNvPicPr preferRelativeResize="0"/>
          <p:nvPr/>
        </p:nvPicPr>
        <p:blipFill rotWithShape="1">
          <a:blip r:embed="rId4">
            <a:alphaModFix/>
          </a:blip>
          <a:srcRect b="0" l="0" r="0" t="0"/>
          <a:stretch/>
        </p:blipFill>
        <p:spPr>
          <a:xfrm>
            <a:off x="9781540" y="1892300"/>
            <a:ext cx="2114550" cy="211455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167" name="Google Shape;167;p3"/>
          <p:cNvPicPr preferRelativeResize="0"/>
          <p:nvPr/>
        </p:nvPicPr>
        <p:blipFill rotWithShape="1">
          <a:blip r:embed="rId5">
            <a:alphaModFix/>
          </a:blip>
          <a:srcRect b="0" l="0" r="0" t="0"/>
          <a:stretch/>
        </p:blipFill>
        <p:spPr>
          <a:xfrm>
            <a:off x="7343914" y="4264288"/>
            <a:ext cx="4493828" cy="187012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0"/>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Formula 1 Data Analysis</a:t>
            </a:r>
            <a:endParaRPr/>
          </a:p>
        </p:txBody>
      </p:sp>
      <p:sp>
        <p:nvSpPr>
          <p:cNvPr id="439" name="Google Shape;439;p30"/>
          <p:cNvSpPr txBox="1"/>
          <p:nvPr/>
        </p:nvSpPr>
        <p:spPr>
          <a:xfrm>
            <a:off x="4940300" y="1085334"/>
            <a:ext cx="13182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6600"/>
                </a:solidFill>
                <a:latin typeface="Trebuchet MS"/>
                <a:ea typeface="Trebuchet MS"/>
                <a:cs typeface="Trebuchet MS"/>
                <a:sym typeface="Trebuchet MS"/>
              </a:rPr>
              <a:t>Problem 1</a:t>
            </a:r>
            <a:endParaRPr/>
          </a:p>
        </p:txBody>
      </p:sp>
      <p:sp>
        <p:nvSpPr>
          <p:cNvPr id="440" name="Google Shape;440;p30"/>
          <p:cNvSpPr txBox="1"/>
          <p:nvPr/>
        </p:nvSpPr>
        <p:spPr>
          <a:xfrm>
            <a:off x="441713" y="1511281"/>
            <a:ext cx="4626186"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You have been provided 3 </a:t>
            </a:r>
            <a:r>
              <a:rPr lang="en-US" sz="1800">
                <a:solidFill>
                  <a:srgbClr val="FF6600"/>
                </a:solidFill>
                <a:latin typeface="Trebuchet MS"/>
                <a:ea typeface="Trebuchet MS"/>
                <a:cs typeface="Trebuchet MS"/>
                <a:sym typeface="Trebuchet MS"/>
              </a:rPr>
              <a:t>.csv </a:t>
            </a:r>
            <a:r>
              <a:rPr lang="en-US" sz="1800">
                <a:solidFill>
                  <a:schemeClr val="dk1"/>
                </a:solidFill>
                <a:latin typeface="Trebuchet MS"/>
                <a:ea typeface="Trebuchet MS"/>
                <a:cs typeface="Trebuchet MS"/>
                <a:sym typeface="Trebuchet MS"/>
              </a:rPr>
              <a:t>files containing the races results for 3 years of Formula 1.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Your job is to extract data from them to find out which driver won the most races each year. Make sure that your code prints out the statement that states who won the most races.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For example: "</a:t>
            </a:r>
            <a:r>
              <a:rPr i="1" lang="en-US" sz="1800">
                <a:solidFill>
                  <a:srgbClr val="0070C0"/>
                </a:solidFill>
                <a:latin typeface="Trebuchet MS"/>
                <a:ea typeface="Trebuchet MS"/>
                <a:cs typeface="Trebuchet MS"/>
                <a:sym typeface="Trebuchet MS"/>
              </a:rPr>
              <a:t>Driver No. 77 won the most races (11 wins) in 2019</a:t>
            </a:r>
            <a:r>
              <a:rPr lang="en-US" sz="1800">
                <a:solidFill>
                  <a:schemeClr val="dk1"/>
                </a:solidFill>
                <a:latin typeface="Trebuchet MS"/>
                <a:ea typeface="Trebuchet MS"/>
                <a:cs typeface="Trebuchet MS"/>
                <a:sym typeface="Trebuchet MS"/>
              </a:rPr>
              <a:t>".</a:t>
            </a:r>
            <a:endParaRPr/>
          </a:p>
        </p:txBody>
      </p:sp>
      <p:sp>
        <p:nvSpPr>
          <p:cNvPr id="441" name="Google Shape;441;p30"/>
          <p:cNvSpPr txBox="1"/>
          <p:nvPr/>
        </p:nvSpPr>
        <p:spPr>
          <a:xfrm>
            <a:off x="6878320" y="669836"/>
            <a:ext cx="38989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7030A0"/>
                </a:solidFill>
                <a:latin typeface="Trebuchet MS"/>
                <a:ea typeface="Trebuchet MS"/>
                <a:cs typeface="Trebuchet MS"/>
                <a:sym typeface="Trebuchet MS"/>
              </a:rPr>
              <a:t>Hint: Refer to Part 2 of the previous live script to get an idea of how to approach this activity and use the column containing the driver number to figure out who won the most races. </a:t>
            </a:r>
            <a:endParaRPr/>
          </a:p>
        </p:txBody>
      </p:sp>
      <p:pic>
        <p:nvPicPr>
          <p:cNvPr id="442" name="Google Shape;442;p30"/>
          <p:cNvPicPr preferRelativeResize="0"/>
          <p:nvPr/>
        </p:nvPicPr>
        <p:blipFill rotWithShape="1">
          <a:blip r:embed="rId3">
            <a:alphaModFix/>
          </a:blip>
          <a:srcRect b="0" l="0" r="0" t="0"/>
          <a:stretch/>
        </p:blipFill>
        <p:spPr>
          <a:xfrm>
            <a:off x="5529448" y="2323793"/>
            <a:ext cx="6391723" cy="384226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43" name="Google Shape;443;p30"/>
          <p:cNvPicPr preferRelativeResize="0"/>
          <p:nvPr/>
        </p:nvPicPr>
        <p:blipFill rotWithShape="1">
          <a:blip r:embed="rId4">
            <a:alphaModFix/>
          </a:blip>
          <a:srcRect b="0" l="0" r="0" t="0"/>
          <a:stretch/>
        </p:blipFill>
        <p:spPr>
          <a:xfrm>
            <a:off x="1952265" y="4984216"/>
            <a:ext cx="3231022" cy="1687396"/>
          </a:xfrm>
          <a:prstGeom prst="rect">
            <a:avLst/>
          </a:prstGeom>
          <a:noFill/>
          <a:ln>
            <a:noFill/>
          </a:ln>
        </p:spPr>
      </p:pic>
      <p:sp>
        <p:nvSpPr>
          <p:cNvPr id="444" name="Google Shape;444;p30"/>
          <p:cNvSpPr txBox="1"/>
          <p:nvPr/>
        </p:nvSpPr>
        <p:spPr>
          <a:xfrm>
            <a:off x="468905" y="5110480"/>
            <a:ext cx="148336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0000"/>
                </a:solidFill>
                <a:latin typeface="Trebuchet MS"/>
                <a:ea typeface="Trebuchet MS"/>
                <a:cs typeface="Trebuchet MS"/>
                <a:sym typeface="Trebuchet MS"/>
              </a:rPr>
              <a:t>You can use “copy path” by right clicking the file to get the .csv path for the readtable() function.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1"/>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Formula 1 Data Analysis</a:t>
            </a:r>
            <a:endParaRPr/>
          </a:p>
        </p:txBody>
      </p:sp>
      <p:sp>
        <p:nvSpPr>
          <p:cNvPr id="451" name="Google Shape;451;p31"/>
          <p:cNvSpPr txBox="1"/>
          <p:nvPr/>
        </p:nvSpPr>
        <p:spPr>
          <a:xfrm>
            <a:off x="4940300" y="1085334"/>
            <a:ext cx="23342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6600"/>
                </a:solidFill>
                <a:latin typeface="Trebuchet MS"/>
                <a:ea typeface="Trebuchet MS"/>
                <a:cs typeface="Trebuchet MS"/>
                <a:sym typeface="Trebuchet MS"/>
              </a:rPr>
              <a:t>Problem 1 (Extra)</a:t>
            </a:r>
            <a:endParaRPr/>
          </a:p>
        </p:txBody>
      </p:sp>
      <p:sp>
        <p:nvSpPr>
          <p:cNvPr id="452" name="Google Shape;452;p31"/>
          <p:cNvSpPr txBox="1"/>
          <p:nvPr/>
        </p:nvSpPr>
        <p:spPr>
          <a:xfrm>
            <a:off x="545254" y="1794867"/>
            <a:ext cx="335618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If you wanted to know </a:t>
            </a:r>
            <a:r>
              <a:rPr b="1" lang="en-US" sz="1800">
                <a:solidFill>
                  <a:schemeClr val="dk1"/>
                </a:solidFill>
                <a:latin typeface="Trebuchet MS"/>
                <a:ea typeface="Trebuchet MS"/>
                <a:cs typeface="Trebuchet MS"/>
                <a:sym typeface="Trebuchet MS"/>
              </a:rPr>
              <a:t>what races were won</a:t>
            </a:r>
            <a:r>
              <a:rPr lang="en-US" sz="1800">
                <a:solidFill>
                  <a:schemeClr val="dk1"/>
                </a:solidFill>
                <a:latin typeface="Trebuchet MS"/>
                <a:ea typeface="Trebuchet MS"/>
                <a:cs typeface="Trebuchet MS"/>
                <a:sym typeface="Trebuchet MS"/>
              </a:rPr>
              <a:t> by the driver that won the most races in 2019 you could use the code block to the right:</a:t>
            </a:r>
            <a:endParaRPr/>
          </a:p>
        </p:txBody>
      </p:sp>
      <p:pic>
        <p:nvPicPr>
          <p:cNvPr id="453" name="Google Shape;453;p31"/>
          <p:cNvPicPr preferRelativeResize="0"/>
          <p:nvPr/>
        </p:nvPicPr>
        <p:blipFill rotWithShape="1">
          <a:blip r:embed="rId3">
            <a:alphaModFix/>
          </a:blip>
          <a:srcRect b="0" l="0" r="0" t="0"/>
          <a:stretch/>
        </p:blipFill>
        <p:spPr>
          <a:xfrm>
            <a:off x="4729797" y="1654188"/>
            <a:ext cx="5826443" cy="3549624"/>
          </a:xfrm>
          <a:prstGeom prst="rect">
            <a:avLst/>
          </a:prstGeom>
          <a:noFill/>
          <a:ln>
            <a:noFill/>
          </a:ln>
        </p:spPr>
      </p:pic>
      <p:pic>
        <p:nvPicPr>
          <p:cNvPr id="454" name="Google Shape;454;p31"/>
          <p:cNvPicPr preferRelativeResize="0"/>
          <p:nvPr/>
        </p:nvPicPr>
        <p:blipFill rotWithShape="1">
          <a:blip r:embed="rId4">
            <a:alphaModFix/>
          </a:blip>
          <a:srcRect b="0" l="0" r="0" t="0"/>
          <a:stretch/>
        </p:blipFill>
        <p:spPr>
          <a:xfrm>
            <a:off x="532493" y="4974475"/>
            <a:ext cx="3231022" cy="1687396"/>
          </a:xfrm>
          <a:prstGeom prst="rect">
            <a:avLst/>
          </a:prstGeom>
          <a:noFill/>
          <a:ln>
            <a:noFill/>
          </a:ln>
        </p:spPr>
      </p:pic>
      <p:sp>
        <p:nvSpPr>
          <p:cNvPr id="455" name="Google Shape;455;p31"/>
          <p:cNvSpPr txBox="1"/>
          <p:nvPr/>
        </p:nvSpPr>
        <p:spPr>
          <a:xfrm>
            <a:off x="435726" y="4328144"/>
            <a:ext cx="323102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0000"/>
                </a:solidFill>
                <a:latin typeface="Trebuchet MS"/>
                <a:ea typeface="Trebuchet MS"/>
                <a:cs typeface="Trebuchet MS"/>
                <a:sym typeface="Trebuchet MS"/>
              </a:rPr>
              <a:t>You can use “copy path” by right clicking the file to get the .csv path for the readtable() function.</a:t>
            </a:r>
            <a:endParaRPr/>
          </a:p>
        </p:txBody>
      </p:sp>
      <p:pic>
        <p:nvPicPr>
          <p:cNvPr id="456" name="Google Shape;456;p31"/>
          <p:cNvPicPr preferRelativeResize="0"/>
          <p:nvPr/>
        </p:nvPicPr>
        <p:blipFill rotWithShape="1">
          <a:blip r:embed="rId5">
            <a:alphaModFix/>
          </a:blip>
          <a:srcRect b="0" l="0" r="0" t="0"/>
          <a:stretch/>
        </p:blipFill>
        <p:spPr>
          <a:xfrm>
            <a:off x="3932755" y="5685021"/>
            <a:ext cx="8032140" cy="736099"/>
          </a:xfrm>
          <a:prstGeom prst="rect">
            <a:avLst/>
          </a:prstGeom>
          <a:noFill/>
          <a:ln>
            <a:noFill/>
          </a:ln>
        </p:spPr>
      </p:pic>
      <p:cxnSp>
        <p:nvCxnSpPr>
          <p:cNvPr id="457" name="Google Shape;457;p31"/>
          <p:cNvCxnSpPr/>
          <p:nvPr/>
        </p:nvCxnSpPr>
        <p:spPr>
          <a:xfrm flipH="1" rot="10800000">
            <a:off x="3058160" y="6319520"/>
            <a:ext cx="874595" cy="50800"/>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2"/>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Formula 1 Data Analysis</a:t>
            </a:r>
            <a:endParaRPr/>
          </a:p>
        </p:txBody>
      </p:sp>
      <p:sp>
        <p:nvSpPr>
          <p:cNvPr id="464" name="Google Shape;464;p32"/>
          <p:cNvSpPr txBox="1"/>
          <p:nvPr/>
        </p:nvSpPr>
        <p:spPr>
          <a:xfrm>
            <a:off x="4940300" y="1085334"/>
            <a:ext cx="23342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6600"/>
                </a:solidFill>
                <a:latin typeface="Trebuchet MS"/>
                <a:ea typeface="Trebuchet MS"/>
                <a:cs typeface="Trebuchet MS"/>
                <a:sym typeface="Trebuchet MS"/>
              </a:rPr>
              <a:t>Problem 1 (Part 2)</a:t>
            </a:r>
            <a:endParaRPr/>
          </a:p>
        </p:txBody>
      </p:sp>
      <p:sp>
        <p:nvSpPr>
          <p:cNvPr id="465" name="Google Shape;465;p32"/>
          <p:cNvSpPr txBox="1"/>
          <p:nvPr/>
        </p:nvSpPr>
        <p:spPr>
          <a:xfrm>
            <a:off x="423334" y="1767840"/>
            <a:ext cx="837522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latin typeface="Trebuchet MS"/>
                <a:ea typeface="Trebuchet MS"/>
                <a:cs typeface="Trebuchet MS"/>
                <a:sym typeface="Trebuchet MS"/>
              </a:rPr>
              <a:t>Part 2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You been provided 3 files showing which driver set the fastest lap each race for the 2012, 2016, and 2019 seasons.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Write a code that can find out </a:t>
            </a:r>
            <a:r>
              <a:rPr b="1" lang="en-US" sz="1800">
                <a:solidFill>
                  <a:srgbClr val="FF6600"/>
                </a:solidFill>
                <a:latin typeface="Trebuchet MS"/>
                <a:ea typeface="Trebuchet MS"/>
                <a:cs typeface="Trebuchet MS"/>
                <a:sym typeface="Trebuchet MS"/>
              </a:rPr>
              <a:t>which driver got the fastest lap awards</a:t>
            </a:r>
            <a:r>
              <a:rPr lang="en-US" sz="1800">
                <a:solidFill>
                  <a:srgbClr val="FF6600"/>
                </a:solidFill>
                <a:latin typeface="Trebuchet MS"/>
                <a:ea typeface="Trebuchet MS"/>
                <a:cs typeface="Trebuchet MS"/>
                <a:sym typeface="Trebuchet MS"/>
              </a:rPr>
              <a:t> </a:t>
            </a:r>
            <a:r>
              <a:rPr lang="en-US" sz="1800">
                <a:solidFill>
                  <a:schemeClr val="dk1"/>
                </a:solidFill>
                <a:latin typeface="Trebuchet MS"/>
                <a:ea typeface="Trebuchet MS"/>
                <a:cs typeface="Trebuchet MS"/>
                <a:sym typeface="Trebuchet MS"/>
              </a:rPr>
              <a:t>and show </a:t>
            </a:r>
            <a:r>
              <a:rPr b="1" lang="en-US" sz="1800">
                <a:solidFill>
                  <a:srgbClr val="FF6600"/>
                </a:solidFill>
                <a:latin typeface="Trebuchet MS"/>
                <a:ea typeface="Trebuchet MS"/>
                <a:cs typeface="Trebuchet MS"/>
                <a:sym typeface="Trebuchet MS"/>
              </a:rPr>
              <a:t>where they had their fastest laps</a:t>
            </a:r>
            <a:r>
              <a:rPr lang="en-US" sz="1800">
                <a:solidFill>
                  <a:schemeClr val="dk1"/>
                </a:solidFill>
                <a:latin typeface="Trebuchet MS"/>
                <a:ea typeface="Trebuchet MS"/>
                <a:cs typeface="Trebuchet MS"/>
                <a:sym typeface="Trebuchet MS"/>
              </a:rPr>
              <a:t>. </a:t>
            </a:r>
            <a:endParaRPr/>
          </a:p>
        </p:txBody>
      </p:sp>
      <p:pic>
        <p:nvPicPr>
          <p:cNvPr id="466" name="Google Shape;466;p32"/>
          <p:cNvPicPr preferRelativeResize="0"/>
          <p:nvPr/>
        </p:nvPicPr>
        <p:blipFill rotWithShape="1">
          <a:blip r:embed="rId3">
            <a:alphaModFix/>
          </a:blip>
          <a:srcRect b="0" l="0" r="0" t="0"/>
          <a:stretch/>
        </p:blipFill>
        <p:spPr>
          <a:xfrm>
            <a:off x="2485653" y="4244419"/>
            <a:ext cx="5164492" cy="11500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3"/>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Formula 1 Data Analysis</a:t>
            </a:r>
            <a:endParaRPr/>
          </a:p>
        </p:txBody>
      </p:sp>
      <p:sp>
        <p:nvSpPr>
          <p:cNvPr id="473" name="Google Shape;473;p33"/>
          <p:cNvSpPr txBox="1"/>
          <p:nvPr/>
        </p:nvSpPr>
        <p:spPr>
          <a:xfrm>
            <a:off x="4940300" y="1085334"/>
            <a:ext cx="23342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6600"/>
                </a:solidFill>
                <a:latin typeface="Trebuchet MS"/>
                <a:ea typeface="Trebuchet MS"/>
                <a:cs typeface="Trebuchet MS"/>
                <a:sym typeface="Trebuchet MS"/>
              </a:rPr>
              <a:t>Problem 2 (Part 1)</a:t>
            </a:r>
            <a:endParaRPr/>
          </a:p>
        </p:txBody>
      </p:sp>
      <p:sp>
        <p:nvSpPr>
          <p:cNvPr id="474" name="Google Shape;474;p33"/>
          <p:cNvSpPr txBox="1"/>
          <p:nvPr/>
        </p:nvSpPr>
        <p:spPr>
          <a:xfrm>
            <a:off x="423334" y="1767840"/>
            <a:ext cx="5530426"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latin typeface="Trebuchet MS"/>
                <a:ea typeface="Trebuchet MS"/>
                <a:cs typeface="Trebuchet MS"/>
                <a:sym typeface="Trebuchet MS"/>
              </a:rPr>
              <a:t>Part 1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Continue to use the </a:t>
            </a:r>
            <a:r>
              <a:rPr lang="en-US" sz="1800">
                <a:solidFill>
                  <a:srgbClr val="FF6600"/>
                </a:solidFill>
                <a:latin typeface="Trebuchet MS"/>
                <a:ea typeface="Trebuchet MS"/>
                <a:cs typeface="Trebuchet MS"/>
                <a:sym typeface="Trebuchet MS"/>
              </a:rPr>
              <a:t>.csv </a:t>
            </a:r>
            <a:r>
              <a:rPr lang="en-US" sz="1800">
                <a:solidFill>
                  <a:schemeClr val="dk1"/>
                </a:solidFill>
                <a:latin typeface="Trebuchet MS"/>
                <a:ea typeface="Trebuchet MS"/>
                <a:cs typeface="Trebuchet MS"/>
                <a:sym typeface="Trebuchet MS"/>
              </a:rPr>
              <a:t>file containing the </a:t>
            </a:r>
            <a:r>
              <a:rPr b="1" lang="en-US" sz="1800">
                <a:solidFill>
                  <a:schemeClr val="dk1"/>
                </a:solidFill>
                <a:latin typeface="Trebuchet MS"/>
                <a:ea typeface="Trebuchet MS"/>
                <a:cs typeface="Trebuchet MS"/>
                <a:sym typeface="Trebuchet MS"/>
              </a:rPr>
              <a:t>race results for 2019 </a:t>
            </a:r>
            <a:r>
              <a:rPr lang="en-US" sz="1800">
                <a:solidFill>
                  <a:schemeClr val="dk1"/>
                </a:solidFill>
                <a:latin typeface="Trebuchet MS"/>
                <a:ea typeface="Trebuchet MS"/>
                <a:cs typeface="Trebuchet MS"/>
                <a:sym typeface="Trebuchet MS"/>
              </a:rPr>
              <a:t>from Problem 1 and present the race winner results in the form of pie chart.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Mark sure to add an appropriate title to your plot.</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An example pie chart with code from the MATLAB documentation is shown to the right:</a:t>
            </a:r>
            <a:endParaRPr/>
          </a:p>
        </p:txBody>
      </p:sp>
      <p:pic>
        <p:nvPicPr>
          <p:cNvPr id="475" name="Google Shape;475;p33"/>
          <p:cNvPicPr preferRelativeResize="0"/>
          <p:nvPr/>
        </p:nvPicPr>
        <p:blipFill rotWithShape="1">
          <a:blip r:embed="rId3">
            <a:alphaModFix/>
          </a:blip>
          <a:srcRect b="0" l="0" r="0" t="0"/>
          <a:stretch/>
        </p:blipFill>
        <p:spPr>
          <a:xfrm>
            <a:off x="6476380" y="1930400"/>
            <a:ext cx="5292286" cy="41738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4"/>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Formula 1 Data Analysis</a:t>
            </a:r>
            <a:endParaRPr/>
          </a:p>
        </p:txBody>
      </p:sp>
      <p:sp>
        <p:nvSpPr>
          <p:cNvPr id="482" name="Google Shape;482;p34"/>
          <p:cNvSpPr txBox="1"/>
          <p:nvPr/>
        </p:nvSpPr>
        <p:spPr>
          <a:xfrm>
            <a:off x="4940300" y="1085334"/>
            <a:ext cx="23342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6600"/>
                </a:solidFill>
                <a:latin typeface="Trebuchet MS"/>
                <a:ea typeface="Trebuchet MS"/>
                <a:cs typeface="Trebuchet MS"/>
                <a:sym typeface="Trebuchet MS"/>
              </a:rPr>
              <a:t>Problem 2 (Part 2)</a:t>
            </a:r>
            <a:endParaRPr/>
          </a:p>
        </p:txBody>
      </p:sp>
      <p:sp>
        <p:nvSpPr>
          <p:cNvPr id="483" name="Google Shape;483;p34"/>
          <p:cNvSpPr txBox="1"/>
          <p:nvPr/>
        </p:nvSpPr>
        <p:spPr>
          <a:xfrm>
            <a:off x="423334" y="1767840"/>
            <a:ext cx="5530426"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latin typeface="Trebuchet MS"/>
                <a:ea typeface="Trebuchet MS"/>
                <a:cs typeface="Trebuchet MS"/>
                <a:sym typeface="Trebuchet MS"/>
              </a:rPr>
              <a:t>Part 2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Write code that a Formula 1 team could use to only analyze the races from the first half of the season.</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Based on this data who would be the expected winner each year.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Make sure your code prints out a statement with the expected winner.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rgbClr val="7030A0"/>
                </a:solidFill>
                <a:latin typeface="Trebuchet MS"/>
                <a:ea typeface="Trebuchet MS"/>
                <a:cs typeface="Trebuchet MS"/>
                <a:sym typeface="Trebuchet MS"/>
              </a:rPr>
              <a:t>Hint: Recall the syntax used in the development activities to extract data from only the desired rows and columns (to the right).</a:t>
            </a:r>
            <a:endParaRPr/>
          </a:p>
        </p:txBody>
      </p:sp>
      <p:pic>
        <p:nvPicPr>
          <p:cNvPr id="484" name="Google Shape;484;p34"/>
          <p:cNvPicPr preferRelativeResize="0"/>
          <p:nvPr/>
        </p:nvPicPr>
        <p:blipFill rotWithShape="1">
          <a:blip r:embed="rId3">
            <a:alphaModFix/>
          </a:blip>
          <a:srcRect b="0" l="0" r="0" t="0"/>
          <a:stretch/>
        </p:blipFill>
        <p:spPr>
          <a:xfrm>
            <a:off x="6238242" y="2454552"/>
            <a:ext cx="5641669" cy="287389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5"/>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How Can Machines Learn About Sports?</a:t>
            </a:r>
            <a:endParaRPr/>
          </a:p>
        </p:txBody>
      </p:sp>
      <p:sp>
        <p:nvSpPr>
          <p:cNvPr id="490" name="Google Shape;490;p35"/>
          <p:cNvSpPr txBox="1"/>
          <p:nvPr/>
        </p:nvSpPr>
        <p:spPr>
          <a:xfrm>
            <a:off x="495829" y="1656996"/>
            <a:ext cx="8171391"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6600"/>
                </a:solidFill>
                <a:latin typeface="Arial"/>
                <a:ea typeface="Arial"/>
                <a:cs typeface="Arial"/>
                <a:sym typeface="Arial"/>
              </a:rPr>
              <a:t>The data import practice problems reveal that the driver that wins a race is not necessarily the fastest driver during the race. </a:t>
            </a:r>
            <a:endParaRPr/>
          </a:p>
          <a:p>
            <a:pPr indent="0" lvl="0" marL="0" marR="0" rtl="0" algn="l">
              <a:spcBef>
                <a:spcPts val="1800"/>
              </a:spcBef>
              <a:spcAft>
                <a:spcPts val="0"/>
              </a:spcAft>
              <a:buNone/>
            </a:pPr>
            <a:r>
              <a:rPr b="1" lang="en-US" sz="1800">
                <a:solidFill>
                  <a:srgbClr val="0070C0"/>
                </a:solidFill>
                <a:latin typeface="Arial"/>
                <a:ea typeface="Arial"/>
                <a:cs typeface="Arial"/>
                <a:sym typeface="Arial"/>
              </a:rPr>
              <a:t>For example, Lewis Hamilton (No. 44) who won 11 races in 2019 only got 6 fastest lap awards that same year.  </a:t>
            </a:r>
            <a:endParaRPr/>
          </a:p>
          <a:p>
            <a:pPr indent="0" lvl="0" marL="0" marR="0" rtl="0" algn="l">
              <a:spcBef>
                <a:spcPts val="1800"/>
              </a:spcBef>
              <a:spcAft>
                <a:spcPts val="0"/>
              </a:spcAft>
              <a:buNone/>
            </a:pPr>
            <a:r>
              <a:rPr b="1" lang="en-US" sz="1800">
                <a:solidFill>
                  <a:srgbClr val="FF6600"/>
                </a:solidFill>
                <a:latin typeface="Arial"/>
                <a:ea typeface="Arial"/>
                <a:cs typeface="Arial"/>
                <a:sym typeface="Arial"/>
              </a:rPr>
              <a:t>Therefore, a program designed to predict who is the next F1 Champion cannot simply rely on who is the fastest.</a:t>
            </a:r>
            <a:endParaRPr b="1" sz="1400">
              <a:solidFill>
                <a:srgbClr val="FF6600"/>
              </a:solidFill>
              <a:highlight>
                <a:srgbClr val="FFFFFF"/>
              </a:highlight>
              <a:latin typeface="Times New Roman"/>
              <a:ea typeface="Times New Roman"/>
              <a:cs typeface="Times New Roman"/>
              <a:sym typeface="Times New Roman"/>
            </a:endParaRPr>
          </a:p>
        </p:txBody>
      </p:sp>
      <p:pic>
        <p:nvPicPr>
          <p:cNvPr id="491" name="Google Shape;491;p35"/>
          <p:cNvPicPr preferRelativeResize="0"/>
          <p:nvPr/>
        </p:nvPicPr>
        <p:blipFill rotWithShape="1">
          <a:blip r:embed="rId3">
            <a:alphaModFix/>
          </a:blip>
          <a:srcRect b="0" l="0" r="0" t="0"/>
          <a:stretch/>
        </p:blipFill>
        <p:spPr>
          <a:xfrm>
            <a:off x="8548687" y="3872987"/>
            <a:ext cx="3400425" cy="225425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92" name="Google Shape;492;p35"/>
          <p:cNvSpPr txBox="1"/>
          <p:nvPr/>
        </p:nvSpPr>
        <p:spPr>
          <a:xfrm>
            <a:off x="677334" y="4171015"/>
            <a:ext cx="7414683" cy="1900520"/>
          </a:xfrm>
          <a:prstGeom prst="rect">
            <a:avLst/>
          </a:prstGeom>
          <a:noFill/>
          <a:ln>
            <a:noFill/>
          </a:ln>
        </p:spPr>
        <p:txBody>
          <a:bodyPr anchorCtr="0" anchor="t" bIns="45700" lIns="91425" spcFirstLastPara="1" rIns="91425" wrap="square" tIns="45700">
            <a:spAutoFit/>
          </a:bodyPr>
          <a:lstStyle/>
          <a:p>
            <a:pPr indent="0" lvl="0" marL="0" marR="0" rtl="0" algn="l">
              <a:lnSpc>
                <a:spcPct val="116000"/>
              </a:lnSpc>
              <a:spcBef>
                <a:spcPts val="0"/>
              </a:spcBef>
              <a:spcAft>
                <a:spcPts val="0"/>
              </a:spcAft>
              <a:buNone/>
            </a:pPr>
            <a:r>
              <a:rPr b="1" lang="en-US" sz="1800">
                <a:solidFill>
                  <a:schemeClr val="dk1"/>
                </a:solidFill>
                <a:highlight>
                  <a:srgbClr val="FFFFFF"/>
                </a:highlight>
                <a:latin typeface="Arial"/>
                <a:ea typeface="Arial"/>
                <a:cs typeface="Arial"/>
                <a:sym typeface="Arial"/>
              </a:rPr>
              <a:t>Knowing this, discuss and answer the following in groups:</a:t>
            </a:r>
            <a:endParaRPr sz="1800">
              <a:solidFill>
                <a:schemeClr val="dk1"/>
              </a:solidFill>
              <a:highlight>
                <a:srgbClr val="FFFFFF"/>
              </a:highlight>
              <a:latin typeface="Arial"/>
              <a:ea typeface="Arial"/>
              <a:cs typeface="Arial"/>
              <a:sym typeface="Arial"/>
            </a:endParaRPr>
          </a:p>
          <a:p>
            <a:pPr indent="-342900" lvl="0" marL="342900" marR="0" rtl="0" algn="l">
              <a:lnSpc>
                <a:spcPct val="116000"/>
              </a:lnSpc>
              <a:spcBef>
                <a:spcPts val="900"/>
              </a:spcBef>
              <a:spcAft>
                <a:spcPts val="0"/>
              </a:spcAft>
              <a:buClr>
                <a:srgbClr val="00B0F0"/>
              </a:buClr>
              <a:buSzPts val="1800"/>
              <a:buFont typeface="Trebuchet MS"/>
              <a:buAutoNum type="arabicPeriod"/>
            </a:pPr>
            <a:r>
              <a:rPr b="1" lang="en-US" sz="1800">
                <a:solidFill>
                  <a:srgbClr val="00B0F0"/>
                </a:solidFill>
                <a:highlight>
                  <a:srgbClr val="FFFFFF"/>
                </a:highlight>
                <a:latin typeface="Arial"/>
                <a:ea typeface="Arial"/>
                <a:cs typeface="Arial"/>
                <a:sym typeface="Arial"/>
              </a:rPr>
              <a:t>What types of data can Formula 1 teams use to make a machine learning model more accurate?</a:t>
            </a:r>
            <a:endParaRPr/>
          </a:p>
          <a:p>
            <a:pPr indent="-342900" lvl="0" marL="342900" marR="0" rtl="0" algn="l">
              <a:lnSpc>
                <a:spcPct val="116000"/>
              </a:lnSpc>
              <a:spcBef>
                <a:spcPts val="800"/>
              </a:spcBef>
              <a:spcAft>
                <a:spcPts val="0"/>
              </a:spcAft>
              <a:buClr>
                <a:srgbClr val="00B0F0"/>
              </a:buClr>
              <a:buSzPts val="1800"/>
              <a:buFont typeface="Trebuchet MS"/>
              <a:buAutoNum type="arabicPeriod"/>
            </a:pPr>
            <a:r>
              <a:rPr b="1" lang="en-US" sz="1800">
                <a:solidFill>
                  <a:srgbClr val="00B0F0"/>
                </a:solidFill>
                <a:highlight>
                  <a:srgbClr val="FFFFFF"/>
                </a:highlight>
                <a:latin typeface="Arial"/>
                <a:ea typeface="Arial"/>
                <a:cs typeface="Arial"/>
                <a:sym typeface="Arial"/>
              </a:rPr>
              <a:t>Are there variables that cannot be accounted for (e.g. car breakdowns, injuries)?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174" name="Google Shape;174;p4"/>
          <p:cNvSpPr txBox="1"/>
          <p:nvPr>
            <p:ph idx="1" type="body"/>
          </p:nvPr>
        </p:nvSpPr>
        <p:spPr>
          <a:xfrm>
            <a:off x="677334" y="1296194"/>
            <a:ext cx="6905764"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Please copy over the files for Section 02 from the MATLAB Drive</a:t>
            </a:r>
            <a:endParaRPr sz="2800">
              <a:solidFill>
                <a:srgbClr val="FF6600"/>
              </a:solidFill>
            </a:endParaRPr>
          </a:p>
        </p:txBody>
      </p:sp>
      <p:sp>
        <p:nvSpPr>
          <p:cNvPr id="175" name="Google Shape;175;p4"/>
          <p:cNvSpPr txBox="1"/>
          <p:nvPr/>
        </p:nvSpPr>
        <p:spPr>
          <a:xfrm>
            <a:off x="677334" y="5879068"/>
            <a:ext cx="87811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sng" cap="none" strike="noStrike">
                <a:solidFill>
                  <a:srgbClr val="0070C0"/>
                </a:solidFill>
                <a:latin typeface="Arial"/>
                <a:ea typeface="Arial"/>
                <a:cs typeface="Arial"/>
                <a:sym typeface="Arial"/>
                <a:hlinkClick r:id="rId3">
                  <a:extLst>
                    <a:ext uri="{A12FA001-AC4F-418D-AE19-62706E023703}">
                      <ahyp:hlinkClr val="tx"/>
                    </a:ext>
                  </a:extLst>
                </a:hlinkClick>
              </a:rPr>
              <a:t>The MATLAB files for this section can be found at this link here.</a:t>
            </a:r>
            <a:r>
              <a:rPr b="0" i="0" lang="en-US" sz="1800" u="none" cap="none" strike="noStrike">
                <a:solidFill>
                  <a:srgbClr val="0070C0"/>
                </a:solidFill>
                <a:latin typeface="Arial"/>
                <a:ea typeface="Arial"/>
                <a:cs typeface="Arial"/>
                <a:sym typeface="Arial"/>
              </a:rPr>
              <a:t> </a:t>
            </a:r>
            <a:endParaRPr b="1" i="0" sz="1800" u="none" cap="none" strike="noStrike">
              <a:solidFill>
                <a:srgbClr val="0070C0"/>
              </a:solidFill>
              <a:highlight>
                <a:srgbClr val="FFFFFF"/>
              </a:highlight>
              <a:latin typeface="Arial"/>
              <a:ea typeface="Arial"/>
              <a:cs typeface="Arial"/>
              <a:sym typeface="Arial"/>
            </a:endParaRPr>
          </a:p>
        </p:txBody>
      </p:sp>
      <p:pic>
        <p:nvPicPr>
          <p:cNvPr id="176" name="Google Shape;176;p4"/>
          <p:cNvPicPr preferRelativeResize="0"/>
          <p:nvPr/>
        </p:nvPicPr>
        <p:blipFill rotWithShape="1">
          <a:blip r:embed="rId4">
            <a:alphaModFix/>
          </a:blip>
          <a:srcRect b="0" l="0" r="0" t="0"/>
          <a:stretch/>
        </p:blipFill>
        <p:spPr>
          <a:xfrm>
            <a:off x="1227362" y="2016122"/>
            <a:ext cx="7681074" cy="33326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183" name="Google Shape;183;p5"/>
          <p:cNvSpPr txBox="1"/>
          <p:nvPr>
            <p:ph idx="1" type="body"/>
          </p:nvPr>
        </p:nvSpPr>
        <p:spPr>
          <a:xfrm>
            <a:off x="3963459" y="1116792"/>
            <a:ext cx="5837766"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1: Multiple Outputs, Documentation, and Plots</a:t>
            </a:r>
            <a:endParaRPr sz="2800">
              <a:solidFill>
                <a:srgbClr val="FF6600"/>
              </a:solidFill>
            </a:endParaRPr>
          </a:p>
        </p:txBody>
      </p:sp>
      <p:sp>
        <p:nvSpPr>
          <p:cNvPr id="184" name="Google Shape;184;p5"/>
          <p:cNvSpPr txBox="1"/>
          <p:nvPr/>
        </p:nvSpPr>
        <p:spPr>
          <a:xfrm>
            <a:off x="482072" y="2001083"/>
            <a:ext cx="5567362"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rebuchet MS"/>
                <a:ea typeface="Trebuchet MS"/>
                <a:cs typeface="Trebuchet MS"/>
                <a:sym typeface="Trebuchet MS"/>
              </a:rPr>
              <a:t>Two new functions </a:t>
            </a:r>
            <a:r>
              <a:rPr b="0" i="0" lang="en-US" sz="1800" u="none" cap="none" strike="noStrike">
                <a:solidFill>
                  <a:srgbClr val="FF6600"/>
                </a:solidFill>
                <a:latin typeface="Trebuchet MS"/>
                <a:ea typeface="Trebuchet MS"/>
                <a:cs typeface="Trebuchet MS"/>
                <a:sym typeface="Trebuchet MS"/>
              </a:rPr>
              <a:t>randi()</a:t>
            </a:r>
            <a:r>
              <a:rPr b="0" i="0" lang="en-US" sz="1800" u="none" cap="none" strike="noStrike">
                <a:solidFill>
                  <a:schemeClr val="dk1"/>
                </a:solidFill>
                <a:latin typeface="Trebuchet MS"/>
                <a:ea typeface="Trebuchet MS"/>
                <a:cs typeface="Trebuchet MS"/>
                <a:sym typeface="Trebuchet MS"/>
              </a:rPr>
              <a:t> &amp; </a:t>
            </a:r>
            <a:r>
              <a:rPr b="0" i="0" lang="en-US" sz="1800" u="none" cap="none" strike="noStrike">
                <a:solidFill>
                  <a:srgbClr val="FF6600"/>
                </a:solidFill>
                <a:latin typeface="Trebuchet MS"/>
                <a:ea typeface="Trebuchet MS"/>
                <a:cs typeface="Trebuchet MS"/>
                <a:sym typeface="Trebuchet MS"/>
              </a:rPr>
              <a:t>size() </a:t>
            </a:r>
            <a:r>
              <a:rPr b="0" i="0" lang="en-US" sz="1800" u="none" cap="none" strike="noStrike">
                <a:solidFill>
                  <a:schemeClr val="dk1"/>
                </a:solidFill>
                <a:latin typeface="Trebuchet MS"/>
                <a:ea typeface="Trebuchet MS"/>
                <a:cs typeface="Trebuchet MS"/>
                <a:sym typeface="Trebuchet MS"/>
              </a:rPr>
              <a:t>are introduced in this section.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You can access the documentation via the Help button in the upper right corner of the MATLAB interface to learn more about the inputs and outputs of these function.</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Alternatively, you can type the command "doc" followed by the name of the function in the command window to access the documentation.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The segment of code to the right uses the functions </a:t>
            </a:r>
            <a:r>
              <a:rPr lang="en-US" sz="1800">
                <a:solidFill>
                  <a:srgbClr val="FF6600"/>
                </a:solidFill>
                <a:latin typeface="Trebuchet MS"/>
                <a:ea typeface="Trebuchet MS"/>
                <a:cs typeface="Trebuchet MS"/>
                <a:sym typeface="Trebuchet MS"/>
              </a:rPr>
              <a:t>rand(i)</a:t>
            </a:r>
            <a:r>
              <a:rPr lang="en-US" sz="1800">
                <a:solidFill>
                  <a:schemeClr val="dk1"/>
                </a:solidFill>
                <a:latin typeface="Trebuchet MS"/>
                <a:ea typeface="Trebuchet MS"/>
                <a:cs typeface="Trebuchet MS"/>
                <a:sym typeface="Trebuchet MS"/>
              </a:rPr>
              <a:t> &amp; </a:t>
            </a:r>
            <a:r>
              <a:rPr lang="en-US" sz="1800">
                <a:solidFill>
                  <a:srgbClr val="FF6600"/>
                </a:solidFill>
                <a:latin typeface="Trebuchet MS"/>
                <a:ea typeface="Trebuchet MS"/>
                <a:cs typeface="Trebuchet MS"/>
                <a:sym typeface="Trebuchet MS"/>
              </a:rPr>
              <a:t>size()</a:t>
            </a:r>
            <a:r>
              <a:rPr lang="en-US" sz="1800">
                <a:solidFill>
                  <a:schemeClr val="dk1"/>
                </a:solidFill>
                <a:latin typeface="Trebuchet MS"/>
                <a:ea typeface="Trebuchet MS"/>
                <a:cs typeface="Trebuchet MS"/>
                <a:sym typeface="Trebuchet MS"/>
              </a:rPr>
              <a:t>. Note that the size() function has multiple outputs. </a:t>
            </a:r>
            <a:endParaRPr/>
          </a:p>
        </p:txBody>
      </p:sp>
      <p:pic>
        <p:nvPicPr>
          <p:cNvPr id="185" name="Google Shape;185;p5"/>
          <p:cNvPicPr preferRelativeResize="0"/>
          <p:nvPr/>
        </p:nvPicPr>
        <p:blipFill rotWithShape="1">
          <a:blip r:embed="rId3">
            <a:alphaModFix/>
          </a:blip>
          <a:srcRect b="0" l="0" r="0" t="0"/>
          <a:stretch/>
        </p:blipFill>
        <p:spPr>
          <a:xfrm>
            <a:off x="6429375" y="2001083"/>
            <a:ext cx="5445877" cy="39234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192" name="Google Shape;192;p6"/>
          <p:cNvSpPr txBox="1"/>
          <p:nvPr>
            <p:ph idx="1" type="body"/>
          </p:nvPr>
        </p:nvSpPr>
        <p:spPr>
          <a:xfrm>
            <a:off x="3963459" y="1116792"/>
            <a:ext cx="5837766"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1: Multiple Outputs, Documentation, and Plots</a:t>
            </a:r>
            <a:endParaRPr sz="2800">
              <a:solidFill>
                <a:srgbClr val="FF6600"/>
              </a:solidFill>
            </a:endParaRPr>
          </a:p>
        </p:txBody>
      </p:sp>
      <p:sp>
        <p:nvSpPr>
          <p:cNvPr id="193" name="Google Shape;193;p6"/>
          <p:cNvSpPr txBox="1"/>
          <p:nvPr/>
        </p:nvSpPr>
        <p:spPr>
          <a:xfrm>
            <a:off x="324513" y="1951672"/>
            <a:ext cx="652832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We can use the matrix we generated with the </a:t>
            </a:r>
            <a:r>
              <a:rPr lang="en-US" sz="1800">
                <a:solidFill>
                  <a:srgbClr val="FF6600"/>
                </a:solidFill>
                <a:latin typeface="Trebuchet MS"/>
                <a:ea typeface="Trebuchet MS"/>
                <a:cs typeface="Trebuchet MS"/>
                <a:sym typeface="Trebuchet MS"/>
              </a:rPr>
              <a:t>randi() </a:t>
            </a:r>
            <a:r>
              <a:rPr lang="en-US" sz="1800">
                <a:solidFill>
                  <a:schemeClr val="dk1"/>
                </a:solidFill>
                <a:latin typeface="Trebuchet MS"/>
                <a:ea typeface="Trebuchet MS"/>
                <a:cs typeface="Trebuchet MS"/>
                <a:sym typeface="Trebuchet MS"/>
              </a:rPr>
              <a:t>function to create a simple plot.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The plot is created and formatted using the </a:t>
            </a:r>
            <a:r>
              <a:rPr lang="en-US" sz="1800">
                <a:solidFill>
                  <a:srgbClr val="FF6600"/>
                </a:solidFill>
                <a:latin typeface="Trebuchet MS"/>
                <a:ea typeface="Trebuchet MS"/>
                <a:cs typeface="Trebuchet MS"/>
                <a:sym typeface="Trebuchet MS"/>
              </a:rPr>
              <a:t>plot()</a:t>
            </a:r>
            <a:r>
              <a:rPr lang="en-US" sz="1800">
                <a:solidFill>
                  <a:schemeClr val="dk1"/>
                </a:solidFill>
                <a:latin typeface="Trebuchet MS"/>
                <a:ea typeface="Trebuchet MS"/>
                <a:cs typeface="Trebuchet MS"/>
                <a:sym typeface="Trebuchet MS"/>
              </a:rPr>
              <a:t>, </a:t>
            </a:r>
            <a:r>
              <a:rPr lang="en-US" sz="1800">
                <a:solidFill>
                  <a:srgbClr val="FF6600"/>
                </a:solidFill>
                <a:latin typeface="Trebuchet MS"/>
                <a:ea typeface="Trebuchet MS"/>
                <a:cs typeface="Trebuchet MS"/>
                <a:sym typeface="Trebuchet MS"/>
              </a:rPr>
              <a:t>title()</a:t>
            </a:r>
            <a:r>
              <a:rPr lang="en-US" sz="1800">
                <a:solidFill>
                  <a:schemeClr val="dk1"/>
                </a:solidFill>
                <a:latin typeface="Trebuchet MS"/>
                <a:ea typeface="Trebuchet MS"/>
                <a:cs typeface="Trebuchet MS"/>
                <a:sym typeface="Trebuchet MS"/>
              </a:rPr>
              <a:t>, </a:t>
            </a:r>
            <a:r>
              <a:rPr lang="en-US" sz="1800">
                <a:solidFill>
                  <a:srgbClr val="FF6600"/>
                </a:solidFill>
                <a:latin typeface="Trebuchet MS"/>
                <a:ea typeface="Trebuchet MS"/>
                <a:cs typeface="Trebuchet MS"/>
                <a:sym typeface="Trebuchet MS"/>
              </a:rPr>
              <a:t>xlabel()</a:t>
            </a:r>
            <a:r>
              <a:rPr lang="en-US" sz="1800">
                <a:solidFill>
                  <a:schemeClr val="dk1"/>
                </a:solidFill>
                <a:latin typeface="Trebuchet MS"/>
                <a:ea typeface="Trebuchet MS"/>
                <a:cs typeface="Trebuchet MS"/>
                <a:sym typeface="Trebuchet MS"/>
              </a:rPr>
              <a:t>, and </a:t>
            </a:r>
            <a:r>
              <a:rPr lang="en-US" sz="1800">
                <a:solidFill>
                  <a:srgbClr val="FF6600"/>
                </a:solidFill>
                <a:latin typeface="Trebuchet MS"/>
                <a:ea typeface="Trebuchet MS"/>
                <a:cs typeface="Trebuchet MS"/>
                <a:sym typeface="Trebuchet MS"/>
              </a:rPr>
              <a:t>ylabel() </a:t>
            </a:r>
            <a:r>
              <a:rPr lang="en-US" sz="1800">
                <a:solidFill>
                  <a:schemeClr val="dk1"/>
                </a:solidFill>
                <a:latin typeface="Trebuchet MS"/>
                <a:ea typeface="Trebuchet MS"/>
                <a:cs typeface="Trebuchet MS"/>
                <a:sym typeface="Trebuchet MS"/>
              </a:rPr>
              <a:t>commands:</a:t>
            </a:r>
            <a:endParaRPr/>
          </a:p>
        </p:txBody>
      </p:sp>
      <p:pic>
        <p:nvPicPr>
          <p:cNvPr id="194" name="Google Shape;194;p6"/>
          <p:cNvPicPr preferRelativeResize="0"/>
          <p:nvPr/>
        </p:nvPicPr>
        <p:blipFill rotWithShape="1">
          <a:blip r:embed="rId3">
            <a:alphaModFix/>
          </a:blip>
          <a:srcRect b="0" l="0" r="0" t="0"/>
          <a:stretch/>
        </p:blipFill>
        <p:spPr>
          <a:xfrm>
            <a:off x="324513" y="3698914"/>
            <a:ext cx="6013614" cy="1867630"/>
          </a:xfrm>
          <a:prstGeom prst="rect">
            <a:avLst/>
          </a:prstGeom>
          <a:noFill/>
          <a:ln>
            <a:noFill/>
          </a:ln>
        </p:spPr>
      </p:pic>
      <p:pic>
        <p:nvPicPr>
          <p:cNvPr id="195" name="Google Shape;195;p6"/>
          <p:cNvPicPr preferRelativeResize="0"/>
          <p:nvPr/>
        </p:nvPicPr>
        <p:blipFill rotWithShape="1">
          <a:blip r:embed="rId4">
            <a:alphaModFix/>
          </a:blip>
          <a:srcRect b="0" l="0" r="0" t="0"/>
          <a:stretch/>
        </p:blipFill>
        <p:spPr>
          <a:xfrm>
            <a:off x="6708874" y="2049241"/>
            <a:ext cx="5029629" cy="3787217"/>
          </a:xfrm>
          <a:prstGeom prst="rect">
            <a:avLst/>
          </a:prstGeom>
          <a:noFill/>
          <a:ln>
            <a:noFill/>
          </a:ln>
        </p:spPr>
      </p:pic>
      <p:sp>
        <p:nvSpPr>
          <p:cNvPr id="196" name="Google Shape;196;p6"/>
          <p:cNvSpPr txBox="1"/>
          <p:nvPr/>
        </p:nvSpPr>
        <p:spPr>
          <a:xfrm>
            <a:off x="237779" y="5786735"/>
            <a:ext cx="655782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rebuchet MS"/>
                <a:ea typeface="Trebuchet MS"/>
                <a:cs typeface="Trebuchet MS"/>
                <a:sym typeface="Trebuchet MS"/>
              </a:rPr>
              <a:t>Since we are using the function </a:t>
            </a:r>
            <a:r>
              <a:rPr b="1" lang="en-US" sz="1800">
                <a:solidFill>
                  <a:srgbClr val="FF6600"/>
                </a:solidFill>
                <a:latin typeface="Trebuchet MS"/>
                <a:ea typeface="Trebuchet MS"/>
                <a:cs typeface="Trebuchet MS"/>
                <a:sym typeface="Trebuchet MS"/>
              </a:rPr>
              <a:t>randi() </a:t>
            </a:r>
            <a:r>
              <a:rPr b="1" lang="en-US" sz="1800">
                <a:solidFill>
                  <a:schemeClr val="dk1"/>
                </a:solidFill>
                <a:latin typeface="Trebuchet MS"/>
                <a:ea typeface="Trebuchet MS"/>
                <a:cs typeface="Trebuchet MS"/>
                <a:sym typeface="Trebuchet MS"/>
              </a:rPr>
              <a:t>to generate a matrix with random values, the shape of the plot will always be different when the code is re-ran.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7"/>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203" name="Google Shape;203;p7"/>
          <p:cNvSpPr txBox="1"/>
          <p:nvPr>
            <p:ph idx="1" type="body"/>
          </p:nvPr>
        </p:nvSpPr>
        <p:spPr>
          <a:xfrm>
            <a:off x="3963459" y="1116792"/>
            <a:ext cx="5837766"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1: Multiple Outputs, Documentation, and Plots</a:t>
            </a:r>
            <a:endParaRPr sz="2800">
              <a:solidFill>
                <a:srgbClr val="FF6600"/>
              </a:solidFill>
            </a:endParaRPr>
          </a:p>
        </p:txBody>
      </p:sp>
      <p:sp>
        <p:nvSpPr>
          <p:cNvPr id="204" name="Google Shape;204;p7"/>
          <p:cNvSpPr txBox="1"/>
          <p:nvPr/>
        </p:nvSpPr>
        <p:spPr>
          <a:xfrm>
            <a:off x="334573" y="1801355"/>
            <a:ext cx="824798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The documentation for the </a:t>
            </a:r>
            <a:r>
              <a:rPr lang="en-US" sz="1800">
                <a:solidFill>
                  <a:srgbClr val="FF6600"/>
                </a:solidFill>
                <a:latin typeface="Trebuchet MS"/>
                <a:ea typeface="Trebuchet MS"/>
                <a:cs typeface="Trebuchet MS"/>
                <a:sym typeface="Trebuchet MS"/>
              </a:rPr>
              <a:t>plot() </a:t>
            </a:r>
            <a:r>
              <a:rPr lang="en-US" sz="1800">
                <a:solidFill>
                  <a:schemeClr val="dk1"/>
                </a:solidFill>
                <a:latin typeface="Trebuchet MS"/>
                <a:ea typeface="Trebuchet MS"/>
                <a:cs typeface="Trebuchet MS"/>
                <a:sym typeface="Trebuchet MS"/>
              </a:rPr>
              <a:t>function reveals different ways to change the appearance of the plot.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Specifically, the </a:t>
            </a:r>
            <a:r>
              <a:rPr lang="en-US" sz="1800">
                <a:solidFill>
                  <a:srgbClr val="FF6600"/>
                </a:solidFill>
                <a:latin typeface="Trebuchet MS"/>
                <a:ea typeface="Trebuchet MS"/>
                <a:cs typeface="Trebuchet MS"/>
                <a:sym typeface="Trebuchet MS"/>
              </a:rPr>
              <a:t>plot() </a:t>
            </a:r>
            <a:r>
              <a:rPr lang="en-US" sz="1800">
                <a:solidFill>
                  <a:schemeClr val="dk1"/>
                </a:solidFill>
                <a:latin typeface="Trebuchet MS"/>
                <a:ea typeface="Trebuchet MS"/>
                <a:cs typeface="Trebuchet MS"/>
                <a:sym typeface="Trebuchet MS"/>
              </a:rPr>
              <a:t>function can change the color of the line, the width of the line, and the linestyle. The tables below show some commonly used inputs:</a:t>
            </a:r>
            <a:endParaRPr/>
          </a:p>
        </p:txBody>
      </p:sp>
      <p:pic>
        <p:nvPicPr>
          <p:cNvPr id="205" name="Google Shape;205;p7"/>
          <p:cNvPicPr preferRelativeResize="0"/>
          <p:nvPr/>
        </p:nvPicPr>
        <p:blipFill rotWithShape="1">
          <a:blip r:embed="rId3">
            <a:alphaModFix/>
          </a:blip>
          <a:srcRect b="0" l="0" r="0" t="0"/>
          <a:stretch/>
        </p:blipFill>
        <p:spPr>
          <a:xfrm>
            <a:off x="804863" y="3881438"/>
            <a:ext cx="3929062" cy="2662379"/>
          </a:xfrm>
          <a:prstGeom prst="rect">
            <a:avLst/>
          </a:prstGeom>
          <a:noFill/>
          <a:ln>
            <a:noFill/>
          </a:ln>
        </p:spPr>
      </p:pic>
      <p:pic>
        <p:nvPicPr>
          <p:cNvPr id="206" name="Google Shape;206;p7"/>
          <p:cNvPicPr preferRelativeResize="0"/>
          <p:nvPr/>
        </p:nvPicPr>
        <p:blipFill rotWithShape="1">
          <a:blip r:embed="rId4">
            <a:alphaModFix/>
          </a:blip>
          <a:srcRect b="0" l="0" r="0" t="0"/>
          <a:stretch/>
        </p:blipFill>
        <p:spPr>
          <a:xfrm>
            <a:off x="4762500" y="3843337"/>
            <a:ext cx="4305300" cy="26835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8"/>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213" name="Google Shape;213;p8"/>
          <p:cNvSpPr txBox="1"/>
          <p:nvPr>
            <p:ph idx="1" type="body"/>
          </p:nvPr>
        </p:nvSpPr>
        <p:spPr>
          <a:xfrm>
            <a:off x="3963459" y="1116792"/>
            <a:ext cx="5837766"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1: Multiple Outputs, Documentation, and Plots</a:t>
            </a:r>
            <a:endParaRPr sz="2800">
              <a:solidFill>
                <a:srgbClr val="FF6600"/>
              </a:solidFill>
            </a:endParaRPr>
          </a:p>
        </p:txBody>
      </p:sp>
      <p:sp>
        <p:nvSpPr>
          <p:cNvPr id="214" name="Google Shape;214;p8"/>
          <p:cNvSpPr txBox="1"/>
          <p:nvPr/>
        </p:nvSpPr>
        <p:spPr>
          <a:xfrm>
            <a:off x="517224" y="1673336"/>
            <a:ext cx="57616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Let's use some of these parameters to change the style/appearance of the plot:</a:t>
            </a:r>
            <a:endParaRPr/>
          </a:p>
        </p:txBody>
      </p:sp>
      <p:pic>
        <p:nvPicPr>
          <p:cNvPr id="215" name="Google Shape;215;p8"/>
          <p:cNvPicPr preferRelativeResize="0"/>
          <p:nvPr/>
        </p:nvPicPr>
        <p:blipFill rotWithShape="1">
          <a:blip r:embed="rId3">
            <a:alphaModFix/>
          </a:blip>
          <a:srcRect b="0" l="0" r="0" t="0"/>
          <a:stretch/>
        </p:blipFill>
        <p:spPr>
          <a:xfrm>
            <a:off x="2268855" y="2486944"/>
            <a:ext cx="6142427" cy="1001663"/>
          </a:xfrm>
          <a:prstGeom prst="rect">
            <a:avLst/>
          </a:prstGeom>
          <a:noFill/>
          <a:ln>
            <a:noFill/>
          </a:ln>
        </p:spPr>
      </p:pic>
      <p:pic>
        <p:nvPicPr>
          <p:cNvPr id="216" name="Google Shape;216;p8"/>
          <p:cNvPicPr preferRelativeResize="0"/>
          <p:nvPr/>
        </p:nvPicPr>
        <p:blipFill rotWithShape="1">
          <a:blip r:embed="rId4">
            <a:alphaModFix/>
          </a:blip>
          <a:srcRect b="0" l="0" r="0" t="0"/>
          <a:stretch/>
        </p:blipFill>
        <p:spPr>
          <a:xfrm>
            <a:off x="6278880" y="3876042"/>
            <a:ext cx="3694502" cy="2789726"/>
          </a:xfrm>
          <a:prstGeom prst="rect">
            <a:avLst/>
          </a:prstGeom>
          <a:noFill/>
          <a:ln>
            <a:noFill/>
          </a:ln>
        </p:spPr>
      </p:pic>
      <p:pic>
        <p:nvPicPr>
          <p:cNvPr id="217" name="Google Shape;217;p8"/>
          <p:cNvPicPr preferRelativeResize="0"/>
          <p:nvPr/>
        </p:nvPicPr>
        <p:blipFill rotWithShape="1">
          <a:blip r:embed="rId5">
            <a:alphaModFix/>
          </a:blip>
          <a:srcRect b="0" l="0" r="0" t="0"/>
          <a:stretch/>
        </p:blipFill>
        <p:spPr>
          <a:xfrm>
            <a:off x="1053253" y="3876042"/>
            <a:ext cx="3704907" cy="2789726"/>
          </a:xfrm>
          <a:prstGeom prst="rect">
            <a:avLst/>
          </a:prstGeom>
          <a:noFill/>
          <a:ln>
            <a:noFill/>
          </a:ln>
        </p:spPr>
      </p:pic>
      <p:cxnSp>
        <p:nvCxnSpPr>
          <p:cNvPr id="218" name="Google Shape;218;p8"/>
          <p:cNvCxnSpPr/>
          <p:nvPr/>
        </p:nvCxnSpPr>
        <p:spPr>
          <a:xfrm>
            <a:off x="5067899" y="5270905"/>
            <a:ext cx="926501" cy="0"/>
          </a:xfrm>
          <a:prstGeom prst="straightConnector1">
            <a:avLst/>
          </a:prstGeom>
          <a:noFill/>
          <a:ln cap="flat" cmpd="sng" w="76200">
            <a:solidFill>
              <a:srgbClr val="C00000"/>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9"/>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Continuing With MATLAB Onramp</a:t>
            </a:r>
            <a:endParaRPr/>
          </a:p>
        </p:txBody>
      </p:sp>
      <p:sp>
        <p:nvSpPr>
          <p:cNvPr id="225" name="Google Shape;225;p9"/>
          <p:cNvSpPr txBox="1"/>
          <p:nvPr>
            <p:ph idx="1" type="body"/>
          </p:nvPr>
        </p:nvSpPr>
        <p:spPr>
          <a:xfrm>
            <a:off x="3963459" y="1116792"/>
            <a:ext cx="5837766"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Part 1: Multiple Outputs, Documentation, and Plots</a:t>
            </a:r>
            <a:endParaRPr sz="2800">
              <a:solidFill>
                <a:srgbClr val="FF6600"/>
              </a:solidFill>
            </a:endParaRPr>
          </a:p>
        </p:txBody>
      </p:sp>
      <p:sp>
        <p:nvSpPr>
          <p:cNvPr id="226" name="Google Shape;226;p9"/>
          <p:cNvSpPr txBox="1"/>
          <p:nvPr/>
        </p:nvSpPr>
        <p:spPr>
          <a:xfrm>
            <a:off x="517224" y="1673336"/>
            <a:ext cx="87811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Let's continue to adjust the plot by adding a title, making the font size 12, and changing the aspect ratio of the plot.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Also, add a grid to the plot using the grid on command.</a:t>
            </a:r>
            <a:endParaRPr/>
          </a:p>
        </p:txBody>
      </p:sp>
      <p:pic>
        <p:nvPicPr>
          <p:cNvPr id="227" name="Google Shape;227;p9"/>
          <p:cNvPicPr preferRelativeResize="0"/>
          <p:nvPr/>
        </p:nvPicPr>
        <p:blipFill rotWithShape="1">
          <a:blip r:embed="rId3">
            <a:alphaModFix/>
          </a:blip>
          <a:srcRect b="0" l="0" r="0" t="0"/>
          <a:stretch/>
        </p:blipFill>
        <p:spPr>
          <a:xfrm>
            <a:off x="677334" y="3168332"/>
            <a:ext cx="5067300" cy="3000375"/>
          </a:xfrm>
          <a:prstGeom prst="rect">
            <a:avLst/>
          </a:prstGeom>
          <a:noFill/>
          <a:ln>
            <a:noFill/>
          </a:ln>
        </p:spPr>
      </p:pic>
      <p:pic>
        <p:nvPicPr>
          <p:cNvPr id="228" name="Google Shape;228;p9"/>
          <p:cNvPicPr preferRelativeResize="0"/>
          <p:nvPr/>
        </p:nvPicPr>
        <p:blipFill rotWithShape="1">
          <a:blip r:embed="rId4">
            <a:alphaModFix/>
          </a:blip>
          <a:srcRect b="0" l="0" r="0" t="0"/>
          <a:stretch/>
        </p:blipFill>
        <p:spPr>
          <a:xfrm>
            <a:off x="6336322" y="2994136"/>
            <a:ext cx="4688214" cy="35344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2024-06-04T12:50:13Z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0x0101005614FBB91A2D4E448317DF2B29665D4B</vt:lpwstr>
  </property>
  <property fmtid="{D5CDD505-2E9C-101B-9397-08002B2CF9AE}" pid="3" name="MediaServiceImageTags">
    <vt:lpwstr/>
  </property>
</Properties>
</file>